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Masters/slideMaster2.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24.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1"/>
  </p:notesMasterIdLst>
  <p:sldIdLst>
    <p:sldId id="259" r:id="rId3"/>
    <p:sldId id="358" r:id="rId4"/>
    <p:sldId id="393" r:id="rId5"/>
    <p:sldId id="395" r:id="rId6"/>
    <p:sldId id="404" r:id="rId7"/>
    <p:sldId id="394" r:id="rId8"/>
    <p:sldId id="403" r:id="rId9"/>
    <p:sldId id="396" r:id="rId10"/>
    <p:sldId id="405" r:id="rId11"/>
    <p:sldId id="397" r:id="rId12"/>
    <p:sldId id="398" r:id="rId13"/>
    <p:sldId id="412" r:id="rId14"/>
    <p:sldId id="414" r:id="rId15"/>
    <p:sldId id="416" r:id="rId16"/>
    <p:sldId id="417" r:id="rId17"/>
    <p:sldId id="408" r:id="rId18"/>
    <p:sldId id="411" r:id="rId19"/>
    <p:sldId id="385" r:id="rId20"/>
    <p:sldId id="386" r:id="rId21"/>
    <p:sldId id="389" r:id="rId22"/>
    <p:sldId id="388" r:id="rId23"/>
    <p:sldId id="413" r:id="rId24"/>
    <p:sldId id="415" r:id="rId25"/>
    <p:sldId id="418" r:id="rId26"/>
    <p:sldId id="399" r:id="rId27"/>
    <p:sldId id="406" r:id="rId28"/>
    <p:sldId id="409" r:id="rId29"/>
    <p:sldId id="410" r:id="rId30"/>
  </p:sldIdLst>
  <p:sldSz cx="9144000" cy="6858000" type="screen4x3"/>
  <p:notesSz cx="7077075" cy="90043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8A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8" autoAdjust="0"/>
    <p:restoredTop sz="94676" autoAdjust="0"/>
  </p:normalViewPr>
  <p:slideViewPr>
    <p:cSldViewPr>
      <p:cViewPr varScale="1">
        <p:scale>
          <a:sx n="63" d="100"/>
          <a:sy n="63" d="100"/>
        </p:scale>
        <p:origin x="1380" y="56"/>
      </p:cViewPr>
      <p:guideLst>
        <p:guide orient="horz" pos="216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00" d="100"/>
        <a:sy n="100" d="100"/>
      </p:scale>
      <p:origin x="0" y="-25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67050" cy="450850"/>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4008438" y="0"/>
            <a:ext cx="3067050" cy="450850"/>
          </a:xfrm>
          <a:prstGeom prst="rect">
            <a:avLst/>
          </a:prstGeom>
        </p:spPr>
        <p:txBody>
          <a:bodyPr vert="horz" lIns="91440" tIns="45720" rIns="91440" bIns="45720" rtlCol="0"/>
          <a:lstStyle>
            <a:lvl1pPr algn="r">
              <a:defRPr sz="1200"/>
            </a:lvl1pPr>
          </a:lstStyle>
          <a:p>
            <a:fld id="{CDC0D363-9917-4819-A6F1-EE023AD1A7C5}" type="datetimeFigureOut">
              <a:rPr lang="es-MX" smtClean="0"/>
              <a:t>21/11/2017</a:t>
            </a:fld>
            <a:endParaRPr lang="es-MX"/>
          </a:p>
        </p:txBody>
      </p:sp>
      <p:sp>
        <p:nvSpPr>
          <p:cNvPr id="4" name="Marcador de imagen de diapositiva 3"/>
          <p:cNvSpPr>
            <a:spLocks noGrp="1" noRot="1" noChangeAspect="1"/>
          </p:cNvSpPr>
          <p:nvPr>
            <p:ph type="sldImg" idx="2"/>
          </p:nvPr>
        </p:nvSpPr>
        <p:spPr>
          <a:xfrm>
            <a:off x="1512888" y="1125538"/>
            <a:ext cx="4051300" cy="3038475"/>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708025" y="4333875"/>
            <a:ext cx="5661025" cy="3544888"/>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553450"/>
            <a:ext cx="3067050" cy="450850"/>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4008438" y="8553450"/>
            <a:ext cx="3067050" cy="450850"/>
          </a:xfrm>
          <a:prstGeom prst="rect">
            <a:avLst/>
          </a:prstGeom>
        </p:spPr>
        <p:txBody>
          <a:bodyPr vert="horz" lIns="91440" tIns="45720" rIns="91440" bIns="45720" rtlCol="0" anchor="b"/>
          <a:lstStyle>
            <a:lvl1pPr algn="r">
              <a:defRPr sz="1200"/>
            </a:lvl1pPr>
          </a:lstStyle>
          <a:p>
            <a:fld id="{6E055B86-66A2-45D7-8FE8-EEDBDD3963FE}" type="slidenum">
              <a:rPr lang="es-MX" smtClean="0"/>
              <a:t>‹Nº›</a:t>
            </a:fld>
            <a:endParaRPr lang="es-MX"/>
          </a:p>
        </p:txBody>
      </p:sp>
    </p:spTree>
    <p:extLst>
      <p:ext uri="{BB962C8B-B14F-4D97-AF65-F5344CB8AC3E}">
        <p14:creationId xmlns:p14="http://schemas.microsoft.com/office/powerpoint/2010/main" val="3119813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6E055B86-66A2-45D7-8FE8-EEDBDD3963FE}" type="slidenum">
              <a:rPr lang="es-MX" smtClean="0"/>
              <a:t>26</a:t>
            </a:fld>
            <a:endParaRPr lang="es-MX"/>
          </a:p>
        </p:txBody>
      </p:sp>
    </p:spTree>
    <p:extLst>
      <p:ext uri="{BB962C8B-B14F-4D97-AF65-F5344CB8AC3E}">
        <p14:creationId xmlns:p14="http://schemas.microsoft.com/office/powerpoint/2010/main" val="4111081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7 Imagen"/>
          <p:cNvPicPr>
            <a:picLocks noChangeAspect="1"/>
          </p:cNvPicPr>
          <p:nvPr userDrawn="1"/>
        </p:nvPicPr>
        <p:blipFill rotWithShape="1">
          <a:blip r:embed="rId2" cstate="print">
            <a:extLst>
              <a:ext uri="{28A0092B-C50C-407E-A947-70E740481C1C}">
                <a14:useLocalDpi xmlns:a14="http://schemas.microsoft.com/office/drawing/2010/main" val="0"/>
              </a:ext>
            </a:extLst>
          </a:blip>
          <a:srcRect b="1110"/>
          <a:stretch/>
        </p:blipFill>
        <p:spPr>
          <a:xfrm>
            <a:off x="0" y="145453"/>
            <a:ext cx="9144000" cy="6712547"/>
          </a:xfrm>
          <a:prstGeom prst="rect">
            <a:avLst/>
          </a:prstGeom>
        </p:spPr>
      </p:pic>
    </p:spTree>
    <p:extLst>
      <p:ext uri="{BB962C8B-B14F-4D97-AF65-F5344CB8AC3E}">
        <p14:creationId xmlns:p14="http://schemas.microsoft.com/office/powerpoint/2010/main" val="46713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14CF1D9-0235-4839-9449-A9A5430DE35D}" type="datetimeFigureOut">
              <a:rPr lang="es-MX" smtClean="0"/>
              <a:t>21/11/2017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3AEE8CB-C88D-4E9B-96E2-87F1B8DFD842}" type="slidenum">
              <a:rPr lang="es-MX" smtClean="0"/>
              <a:t>‹Nº›</a:t>
            </a:fld>
            <a:endParaRPr lang="es-MX"/>
          </a:p>
        </p:txBody>
      </p:sp>
    </p:spTree>
    <p:extLst>
      <p:ext uri="{BB962C8B-B14F-4D97-AF65-F5344CB8AC3E}">
        <p14:creationId xmlns:p14="http://schemas.microsoft.com/office/powerpoint/2010/main" val="1654114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14CF1D9-0235-4839-9449-A9A5430DE35D}" type="datetimeFigureOut">
              <a:rPr lang="es-MX" smtClean="0"/>
              <a:t>21/11/2017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3AEE8CB-C88D-4E9B-96E2-87F1B8DFD842}" type="slidenum">
              <a:rPr lang="es-MX" smtClean="0"/>
              <a:t>‹Nº›</a:t>
            </a:fld>
            <a:endParaRPr lang="es-MX"/>
          </a:p>
        </p:txBody>
      </p:sp>
    </p:spTree>
    <p:extLst>
      <p:ext uri="{BB962C8B-B14F-4D97-AF65-F5344CB8AC3E}">
        <p14:creationId xmlns:p14="http://schemas.microsoft.com/office/powerpoint/2010/main" val="3637075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936032"/>
      </p:ext>
    </p:extLst>
  </p:cSld>
  <p:clrMapOvr>
    <a:masterClrMapping/>
  </p:clrMapOvr>
  <p:transition spd="slow">
    <p:zoom/>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7 Imagen"/>
          <p:cNvPicPr>
            <a:picLocks noChangeAspect="1"/>
          </p:cNvPicPr>
          <p:nvPr userDrawn="1"/>
        </p:nvPicPr>
        <p:blipFill rotWithShape="1">
          <a:blip r:embed="rId2" cstate="print">
            <a:extLst>
              <a:ext uri="{28A0092B-C50C-407E-A947-70E740481C1C}">
                <a14:useLocalDpi xmlns:a14="http://schemas.microsoft.com/office/drawing/2010/main" val="0"/>
              </a:ext>
            </a:extLst>
          </a:blip>
          <a:srcRect b="1110"/>
          <a:stretch/>
        </p:blipFill>
        <p:spPr>
          <a:xfrm>
            <a:off x="0" y="145453"/>
            <a:ext cx="9144000" cy="6712547"/>
          </a:xfrm>
          <a:prstGeom prst="rect">
            <a:avLst/>
          </a:prstGeom>
        </p:spPr>
      </p:pic>
    </p:spTree>
    <p:extLst>
      <p:ext uri="{BB962C8B-B14F-4D97-AF65-F5344CB8AC3E}">
        <p14:creationId xmlns:p14="http://schemas.microsoft.com/office/powerpoint/2010/main" val="3993863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3AEE8CB-C88D-4E9B-96E2-87F1B8DFD842}"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39985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3AEE8CB-C88D-4E9B-96E2-87F1B8DFD842}"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628107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3AEE8CB-C88D-4E9B-96E2-87F1B8DFD842}"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38173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43AEE8CB-C88D-4E9B-96E2-87F1B8DFD842}"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033713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pic>
        <p:nvPicPr>
          <p:cNvPr id="2" name="1 Imagen"/>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498"/>
          <a:stretch/>
        </p:blipFill>
        <p:spPr>
          <a:xfrm>
            <a:off x="0" y="613408"/>
            <a:ext cx="9144000" cy="6244592"/>
          </a:xfrm>
          <a:prstGeom prst="rect">
            <a:avLst/>
          </a:prstGeom>
        </p:spPr>
      </p:pic>
    </p:spTree>
    <p:extLst>
      <p:ext uri="{BB962C8B-B14F-4D97-AF65-F5344CB8AC3E}">
        <p14:creationId xmlns:p14="http://schemas.microsoft.com/office/powerpoint/2010/main" val="3007114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4 Imagen"/>
          <p:cNvPicPr>
            <a:picLocks noChangeAspect="1"/>
          </p:cNvPicPr>
          <p:nvPr userDrawn="1"/>
        </p:nvPicPr>
        <p:blipFill rotWithShape="1">
          <a:blip r:embed="rId2" cstate="print">
            <a:extLst>
              <a:ext uri="{28A0092B-C50C-407E-A947-70E740481C1C}">
                <a14:useLocalDpi xmlns:a14="http://schemas.microsoft.com/office/drawing/2010/main" val="0"/>
              </a:ext>
            </a:extLst>
          </a:blip>
          <a:srcRect b="557"/>
          <a:stretch/>
        </p:blipFill>
        <p:spPr>
          <a:xfrm>
            <a:off x="0" y="50354"/>
            <a:ext cx="9144000" cy="6807646"/>
          </a:xfrm>
          <a:prstGeom prst="rect">
            <a:avLst/>
          </a:prstGeom>
        </p:spPr>
      </p:pic>
    </p:spTree>
    <p:extLst>
      <p:ext uri="{BB962C8B-B14F-4D97-AF65-F5344CB8AC3E}">
        <p14:creationId xmlns:p14="http://schemas.microsoft.com/office/powerpoint/2010/main" val="1138126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14CF1D9-0235-4839-9449-A9A5430DE35D}" type="datetimeFigureOut">
              <a:rPr lang="es-MX" smtClean="0"/>
              <a:t>21/11/2017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3AEE8CB-C88D-4E9B-96E2-87F1B8DFD842}" type="slidenum">
              <a:rPr lang="es-MX" smtClean="0"/>
              <a:t>‹Nº›</a:t>
            </a:fld>
            <a:endParaRPr lang="es-MX"/>
          </a:p>
        </p:txBody>
      </p:sp>
    </p:spTree>
    <p:extLst>
      <p:ext uri="{BB962C8B-B14F-4D97-AF65-F5344CB8AC3E}">
        <p14:creationId xmlns:p14="http://schemas.microsoft.com/office/powerpoint/2010/main" val="837080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3AEE8CB-C88D-4E9B-96E2-87F1B8DFD842}"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6897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3AEE8CB-C88D-4E9B-96E2-87F1B8DFD842}"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782326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3AEE8CB-C88D-4E9B-96E2-87F1B8DFD842}"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0037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3AEE8CB-C88D-4E9B-96E2-87F1B8DFD842}"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94880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
        <p:nvSpPr>
          <p:cNvPr id="3" name="2 Rectángulo"/>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MX">
              <a:solidFill>
                <a:srgbClr val="FFFFFF"/>
              </a:solidFill>
            </a:endParaRPr>
          </a:p>
        </p:txBody>
      </p:sp>
      <p:sp>
        <p:nvSpPr>
          <p:cNvPr id="10" name="Rectangle 28"/>
          <p:cNvSpPr>
            <a:spLocks noChangeArrowheads="1"/>
          </p:cNvSpPr>
          <p:nvPr userDrawn="1"/>
        </p:nvSpPr>
        <p:spPr bwMode="auto">
          <a:xfrm>
            <a:off x="0" y="6379285"/>
            <a:ext cx="9144000" cy="500190"/>
          </a:xfrm>
          <a:prstGeom prst="rect">
            <a:avLst/>
          </a:prstGeom>
          <a:gradFill>
            <a:gsLst>
              <a:gs pos="0">
                <a:schemeClr val="bg1"/>
              </a:gs>
              <a:gs pos="50000">
                <a:schemeClr val="bg1">
                  <a:lumMod val="85000"/>
                  <a:alpha val="62000"/>
                </a:schemeClr>
              </a:gs>
              <a:gs pos="100000">
                <a:schemeClr val="bg1">
                  <a:lumMod val="65000"/>
                  <a:alpha val="71000"/>
                </a:schemeClr>
              </a:gs>
            </a:gsLst>
            <a:lin ang="5400000" scaled="0"/>
          </a:gradFill>
          <a:ln w="9525">
            <a:noFill/>
            <a:miter lim="800000"/>
            <a:headEnd/>
            <a:tailEnd/>
          </a:ln>
          <a:effectLst/>
        </p:spPr>
        <p:txBody>
          <a:bodyPr wrap="none" anchor="ctr"/>
          <a:lstStyle/>
          <a:p>
            <a:pPr algn="ctr" eaLnBrk="0" fontAlgn="base" hangingPunct="0">
              <a:spcBef>
                <a:spcPct val="0"/>
              </a:spcBef>
              <a:spcAft>
                <a:spcPct val="0"/>
              </a:spcAft>
              <a:defRPr/>
            </a:pPr>
            <a:endParaRPr lang="es-MX" sz="1400">
              <a:solidFill>
                <a:srgbClr val="000000"/>
              </a:solidFill>
              <a:latin typeface="Arial Black" pitchFamily="34" charset="0"/>
              <a:ea typeface="ＭＳ Ｐゴシック" pitchFamily="20" charset="-128"/>
              <a:cs typeface="Arial" charset="0"/>
            </a:endParaRPr>
          </a:p>
        </p:txBody>
      </p:sp>
      <p:cxnSp>
        <p:nvCxnSpPr>
          <p:cNvPr id="9" name="8 Conector recto"/>
          <p:cNvCxnSpPr/>
          <p:nvPr userDrawn="1"/>
        </p:nvCxnSpPr>
        <p:spPr>
          <a:xfrm>
            <a:off x="0" y="595475"/>
            <a:ext cx="9144000" cy="0"/>
          </a:xfrm>
          <a:prstGeom prst="line">
            <a:avLst/>
          </a:prstGeom>
          <a:ln w="19050">
            <a:solidFill>
              <a:srgbClr val="BE0F34"/>
            </a:solidFill>
          </a:ln>
        </p:spPr>
        <p:style>
          <a:lnRef idx="1">
            <a:schemeClr val="accent1"/>
          </a:lnRef>
          <a:fillRef idx="0">
            <a:schemeClr val="accent1"/>
          </a:fillRef>
          <a:effectRef idx="0">
            <a:schemeClr val="accent1"/>
          </a:effectRef>
          <a:fontRef idx="minor">
            <a:schemeClr val="tx1"/>
          </a:fontRef>
        </p:style>
      </p:cxnSp>
      <p:pic>
        <p:nvPicPr>
          <p:cNvPr id="7" name="6 Imagen"/>
          <p:cNvPicPr>
            <a:picLocks noChangeAspect="1"/>
          </p:cNvPicPr>
          <p:nvPr userDrawn="1"/>
        </p:nvPicPr>
        <p:blipFill rotWithShape="1">
          <a:blip r:embed="rId2" cstate="print">
            <a:extLst>
              <a:ext uri="{28A0092B-C50C-407E-A947-70E740481C1C}">
                <a14:useLocalDpi xmlns:a14="http://schemas.microsoft.com/office/drawing/2010/main" val="0"/>
              </a:ext>
            </a:extLst>
          </a:blip>
          <a:srcRect t="10760" b="16217"/>
          <a:stretch/>
        </p:blipFill>
        <p:spPr>
          <a:xfrm>
            <a:off x="0" y="25923"/>
            <a:ext cx="1905433" cy="535693"/>
          </a:xfrm>
          <a:prstGeom prst="rect">
            <a:avLst/>
          </a:prstGeom>
        </p:spPr>
      </p:pic>
      <p:grpSp>
        <p:nvGrpSpPr>
          <p:cNvPr id="5" name="4 Grupo"/>
          <p:cNvGrpSpPr/>
          <p:nvPr userDrawn="1"/>
        </p:nvGrpSpPr>
        <p:grpSpPr>
          <a:xfrm>
            <a:off x="7517130" y="3146"/>
            <a:ext cx="1508538" cy="595374"/>
            <a:chOff x="7517130" y="3146"/>
            <a:chExt cx="1508538" cy="595374"/>
          </a:xfrm>
        </p:grpSpPr>
        <p:pic>
          <p:nvPicPr>
            <p:cNvPr id="11" name="Imagen 1"/>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7452" t="24348" r="25842" b="28645"/>
            <a:stretch>
              <a:fillRect/>
            </a:stretch>
          </p:blipFill>
          <p:spPr bwMode="auto">
            <a:xfrm>
              <a:off x="7973815" y="3146"/>
              <a:ext cx="1051853" cy="59537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userDrawn="1"/>
          </p:nvSpPr>
          <p:spPr>
            <a:xfrm>
              <a:off x="7955280" y="449580"/>
              <a:ext cx="918210" cy="80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2" name="1 CuadroTexto"/>
            <p:cNvSpPr txBox="1"/>
            <p:nvPr userDrawn="1"/>
          </p:nvSpPr>
          <p:spPr>
            <a:xfrm>
              <a:off x="7517130" y="407670"/>
              <a:ext cx="1497330" cy="184666"/>
            </a:xfrm>
            <a:prstGeom prst="rect">
              <a:avLst/>
            </a:prstGeom>
            <a:noFill/>
          </p:spPr>
          <p:txBody>
            <a:bodyPr wrap="square" rtlCol="0">
              <a:spAutoFit/>
            </a:bodyPr>
            <a:lstStyle/>
            <a:p>
              <a:r>
                <a:rPr lang="es-MX" sz="600" b="1" dirty="0" smtClean="0">
                  <a:solidFill>
                    <a:prstClr val="black"/>
                  </a:solidFill>
                </a:rPr>
                <a:t>SERVICIO GEOLÓGICO MEXICANO</a:t>
              </a:r>
              <a:endParaRPr lang="es-MX" sz="600" b="1" dirty="0">
                <a:solidFill>
                  <a:prstClr val="black"/>
                </a:solidFill>
              </a:endParaRPr>
            </a:p>
          </p:txBody>
        </p:sp>
      </p:grpSp>
    </p:spTree>
    <p:extLst>
      <p:ext uri="{BB962C8B-B14F-4D97-AF65-F5344CB8AC3E}">
        <p14:creationId xmlns:p14="http://schemas.microsoft.com/office/powerpoint/2010/main" val="9629481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14CF1D9-0235-4839-9449-A9A5430DE35D}" type="datetimeFigureOut">
              <a:rPr lang="es-MX" smtClean="0"/>
              <a:t>21/11/2017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3AEE8CB-C88D-4E9B-96E2-87F1B8DFD842}" type="slidenum">
              <a:rPr lang="es-MX" smtClean="0"/>
              <a:t>‹Nº›</a:t>
            </a:fld>
            <a:endParaRPr lang="es-MX"/>
          </a:p>
        </p:txBody>
      </p:sp>
    </p:spTree>
    <p:extLst>
      <p:ext uri="{BB962C8B-B14F-4D97-AF65-F5344CB8AC3E}">
        <p14:creationId xmlns:p14="http://schemas.microsoft.com/office/powerpoint/2010/main" val="391307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314CF1D9-0235-4839-9449-A9A5430DE35D}" type="datetimeFigureOut">
              <a:rPr lang="es-MX" smtClean="0"/>
              <a:t>21/11/2017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3AEE8CB-C88D-4E9B-96E2-87F1B8DFD842}" type="slidenum">
              <a:rPr lang="es-MX" smtClean="0"/>
              <a:t>‹Nº›</a:t>
            </a:fld>
            <a:endParaRPr lang="es-MX"/>
          </a:p>
        </p:txBody>
      </p:sp>
    </p:spTree>
    <p:extLst>
      <p:ext uri="{BB962C8B-B14F-4D97-AF65-F5344CB8AC3E}">
        <p14:creationId xmlns:p14="http://schemas.microsoft.com/office/powerpoint/2010/main" val="623556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314CF1D9-0235-4839-9449-A9A5430DE35D}" type="datetimeFigureOut">
              <a:rPr lang="es-MX" smtClean="0"/>
              <a:t>21/11/2017</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43AEE8CB-C88D-4E9B-96E2-87F1B8DFD842}" type="slidenum">
              <a:rPr lang="es-MX" smtClean="0"/>
              <a:t>‹Nº›</a:t>
            </a:fld>
            <a:endParaRPr lang="es-MX"/>
          </a:p>
        </p:txBody>
      </p:sp>
    </p:spTree>
    <p:extLst>
      <p:ext uri="{BB962C8B-B14F-4D97-AF65-F5344CB8AC3E}">
        <p14:creationId xmlns:p14="http://schemas.microsoft.com/office/powerpoint/2010/main" val="223976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pic>
        <p:nvPicPr>
          <p:cNvPr id="2" name="1 Imagen"/>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498"/>
          <a:stretch/>
        </p:blipFill>
        <p:spPr>
          <a:xfrm>
            <a:off x="0" y="613408"/>
            <a:ext cx="9144000" cy="6244592"/>
          </a:xfrm>
          <a:prstGeom prst="rect">
            <a:avLst/>
          </a:prstGeom>
        </p:spPr>
      </p:pic>
    </p:spTree>
    <p:extLst>
      <p:ext uri="{BB962C8B-B14F-4D97-AF65-F5344CB8AC3E}">
        <p14:creationId xmlns:p14="http://schemas.microsoft.com/office/powerpoint/2010/main" val="4240292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4 Imagen"/>
          <p:cNvPicPr>
            <a:picLocks noChangeAspect="1"/>
          </p:cNvPicPr>
          <p:nvPr userDrawn="1"/>
        </p:nvPicPr>
        <p:blipFill rotWithShape="1">
          <a:blip r:embed="rId2" cstate="print">
            <a:extLst>
              <a:ext uri="{28A0092B-C50C-407E-A947-70E740481C1C}">
                <a14:useLocalDpi xmlns:a14="http://schemas.microsoft.com/office/drawing/2010/main" val="0"/>
              </a:ext>
            </a:extLst>
          </a:blip>
          <a:srcRect b="557"/>
          <a:stretch/>
        </p:blipFill>
        <p:spPr>
          <a:xfrm>
            <a:off x="0" y="50354"/>
            <a:ext cx="9144000" cy="6807646"/>
          </a:xfrm>
          <a:prstGeom prst="rect">
            <a:avLst/>
          </a:prstGeom>
        </p:spPr>
      </p:pic>
    </p:spTree>
    <p:extLst>
      <p:ext uri="{BB962C8B-B14F-4D97-AF65-F5344CB8AC3E}">
        <p14:creationId xmlns:p14="http://schemas.microsoft.com/office/powerpoint/2010/main" val="4161083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14CF1D9-0235-4839-9449-A9A5430DE35D}" type="datetimeFigureOut">
              <a:rPr lang="es-MX" smtClean="0"/>
              <a:t>21/11/2017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3AEE8CB-C88D-4E9B-96E2-87F1B8DFD842}" type="slidenum">
              <a:rPr lang="es-MX" smtClean="0"/>
              <a:t>‹Nº›</a:t>
            </a:fld>
            <a:endParaRPr lang="es-MX"/>
          </a:p>
        </p:txBody>
      </p:sp>
    </p:spTree>
    <p:extLst>
      <p:ext uri="{BB962C8B-B14F-4D97-AF65-F5344CB8AC3E}">
        <p14:creationId xmlns:p14="http://schemas.microsoft.com/office/powerpoint/2010/main" val="1783907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14CF1D9-0235-4839-9449-A9A5430DE35D}" type="datetimeFigureOut">
              <a:rPr lang="es-MX" smtClean="0"/>
              <a:t>21/11/2017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3AEE8CB-C88D-4E9B-96E2-87F1B8DFD842}" type="slidenum">
              <a:rPr lang="es-MX" smtClean="0"/>
              <a:t>‹Nº›</a:t>
            </a:fld>
            <a:endParaRPr lang="es-MX"/>
          </a:p>
        </p:txBody>
      </p:sp>
    </p:spTree>
    <p:extLst>
      <p:ext uri="{BB962C8B-B14F-4D97-AF65-F5344CB8AC3E}">
        <p14:creationId xmlns:p14="http://schemas.microsoft.com/office/powerpoint/2010/main" val="4045171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CF1D9-0235-4839-9449-A9A5430DE35D}" type="datetimeFigureOut">
              <a:rPr lang="es-MX" smtClean="0"/>
              <a:t>21/11/2017</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EE8CB-C88D-4E9B-96E2-87F1B8DFD842}" type="slidenum">
              <a:rPr lang="es-MX" smtClean="0"/>
              <a:t>‹Nº›</a:t>
            </a:fld>
            <a:endParaRPr lang="es-MX"/>
          </a:p>
        </p:txBody>
      </p:sp>
    </p:spTree>
    <p:extLst>
      <p:ext uri="{BB962C8B-B14F-4D97-AF65-F5344CB8AC3E}">
        <p14:creationId xmlns:p14="http://schemas.microsoft.com/office/powerpoint/2010/main" val="172677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MX">
              <a:solidFill>
                <a:prstClr val="black">
                  <a:tint val="75000"/>
                </a:prstClr>
              </a:solidFill>
              <a:cs typeface="Arial"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cs typeface="Arial"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EE8CB-C88D-4E9B-96E2-87F1B8DFD842}" type="slidenum">
              <a:rPr lang="es-MX" smtClean="0">
                <a:solidFill>
                  <a:prstClr val="black">
                    <a:tint val="75000"/>
                  </a:prstClr>
                </a:solidFill>
                <a:cs typeface="Arial" charset="0"/>
              </a:rPr>
              <a:pPr/>
              <a:t>‹Nº›</a:t>
            </a:fld>
            <a:endParaRPr lang="es-MX">
              <a:solidFill>
                <a:prstClr val="black">
                  <a:tint val="75000"/>
                </a:prstClr>
              </a:solidFill>
              <a:cs typeface="Arial" charset="0"/>
            </a:endParaRPr>
          </a:p>
        </p:txBody>
      </p:sp>
    </p:spTree>
    <p:extLst>
      <p:ext uri="{BB962C8B-B14F-4D97-AF65-F5344CB8AC3E}">
        <p14:creationId xmlns:p14="http://schemas.microsoft.com/office/powerpoint/2010/main" val="17484337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cuartopoder.mx/otorgarandistintivodegeoparquealvolcantacana-123719.html" TargetMode="Externa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35.tiff"/></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2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gif"/><Relationship Id="rId4" Type="http://schemas.openxmlformats.org/officeDocument/2006/relationships/image" Target="../media/image80.gif"/></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6444208" y="5733256"/>
            <a:ext cx="25462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s-MX" sz="1400" b="1" dirty="0" smtClean="0">
                <a:latin typeface="Arial" panose="020B0604020202020204" pitchFamily="34" charset="0"/>
                <a:cs typeface="Arial" panose="020B0604020202020204" pitchFamily="34" charset="0"/>
              </a:rPr>
              <a:t>NOVIEMBRE 21-22, 2017</a:t>
            </a:r>
            <a:endParaRPr lang="es-MX" sz="1400" b="1" dirty="0">
              <a:latin typeface="Arial" panose="020B0604020202020204" pitchFamily="34" charset="0"/>
              <a:cs typeface="Arial" panose="020B0604020202020204" pitchFamily="34" charset="0"/>
            </a:endParaRPr>
          </a:p>
        </p:txBody>
      </p:sp>
      <p:sp>
        <p:nvSpPr>
          <p:cNvPr id="5" name="Rectangle 16"/>
          <p:cNvSpPr>
            <a:spLocks noChangeArrowheads="1"/>
          </p:cNvSpPr>
          <p:nvPr/>
        </p:nvSpPr>
        <p:spPr bwMode="auto">
          <a:xfrm>
            <a:off x="647018" y="1916832"/>
            <a:ext cx="7920880" cy="1354217"/>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square" lIns="0" tIns="0" rIns="0" bIns="0">
            <a:spAutoFit/>
          </a:bodyPr>
          <a:lstStyle/>
          <a:p>
            <a:pPr algn="ctr" eaLnBrk="0" hangingPunct="0">
              <a:defRPr/>
            </a:pPr>
            <a:r>
              <a:rPr lang="es-MX" sz="4400" b="1" dirty="0" smtClean="0">
                <a:latin typeface="Arial" panose="020B0604020202020204" pitchFamily="34" charset="0"/>
                <a:cs typeface="Arial" panose="020B0604020202020204" pitchFamily="34" charset="0"/>
              </a:rPr>
              <a:t>Patrimonio geológico y la biodiversidad en México</a:t>
            </a:r>
            <a:endParaRPr lang="es-MX" sz="4400" b="1" dirty="0">
              <a:latin typeface="Arial" panose="020B0604020202020204" pitchFamily="34" charset="0"/>
              <a:cs typeface="Arial" panose="020B0604020202020204" pitchFamily="34" charset="0"/>
            </a:endParaRPr>
          </a:p>
        </p:txBody>
      </p:sp>
      <p:pic>
        <p:nvPicPr>
          <p:cNvPr id="1026" name="Picture 2" descr="Resultado de imagen para asgmi"/>
          <p:cNvPicPr>
            <a:picLocks noChangeAspect="1" noChangeArrowheads="1"/>
          </p:cNvPicPr>
          <p:nvPr/>
        </p:nvPicPr>
        <p:blipFill rotWithShape="1">
          <a:blip r:embed="rId2">
            <a:extLst>
              <a:ext uri="{28A0092B-C50C-407E-A947-70E740481C1C}">
                <a14:useLocalDpi xmlns:a14="http://schemas.microsoft.com/office/drawing/2010/main" val="0"/>
              </a:ext>
            </a:extLst>
          </a:blip>
          <a:srcRect t="26983" b="23502"/>
          <a:stretch/>
        </p:blipFill>
        <p:spPr bwMode="auto">
          <a:xfrm>
            <a:off x="395537" y="4149080"/>
            <a:ext cx="2376264" cy="1224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389321" y="5425479"/>
            <a:ext cx="4896544" cy="923330"/>
          </a:xfrm>
          <a:prstGeom prst="rect">
            <a:avLst/>
          </a:prstGeom>
        </p:spPr>
        <p:txBody>
          <a:bodyPr wrap="square">
            <a:spAutoFit/>
          </a:bodyPr>
          <a:lstStyle/>
          <a:p>
            <a:pPr algn="ctr"/>
            <a:r>
              <a:rPr lang="es-MX" b="1" dirty="0" smtClean="0">
                <a:solidFill>
                  <a:srgbClr val="000000"/>
                </a:solidFill>
                <a:latin typeface="Arial" panose="020B0604020202020204" pitchFamily="34" charset="0"/>
                <a:cs typeface="Arial" panose="020B0604020202020204" pitchFamily="34" charset="0"/>
              </a:rPr>
              <a:t>XXIII </a:t>
            </a:r>
            <a:r>
              <a:rPr lang="es-MX" b="1" dirty="0">
                <a:solidFill>
                  <a:srgbClr val="000000"/>
                </a:solidFill>
                <a:latin typeface="Arial" panose="020B0604020202020204" pitchFamily="34" charset="0"/>
                <a:cs typeface="Arial" panose="020B0604020202020204" pitchFamily="34" charset="0"/>
              </a:rPr>
              <a:t>Asamblea General Ordinaria </a:t>
            </a:r>
            <a:endParaRPr lang="es-MX" b="1" dirty="0" smtClean="0">
              <a:solidFill>
                <a:srgbClr val="000000"/>
              </a:solidFill>
              <a:latin typeface="Arial" panose="020B0604020202020204" pitchFamily="34" charset="0"/>
              <a:cs typeface="Arial" panose="020B0604020202020204" pitchFamily="34" charset="0"/>
            </a:endParaRPr>
          </a:p>
          <a:p>
            <a:pPr algn="ctr"/>
            <a:r>
              <a:rPr lang="es-MX" b="1" i="1" dirty="0" err="1" smtClean="0">
                <a:solidFill>
                  <a:srgbClr val="000000"/>
                </a:solidFill>
                <a:latin typeface="Arial" panose="020B0604020202020204" pitchFamily="34" charset="0"/>
                <a:cs typeface="Arial" panose="020B0604020202020204" pitchFamily="34" charset="0"/>
              </a:rPr>
              <a:t>Geodiversidad</a:t>
            </a:r>
            <a:r>
              <a:rPr lang="es-MX" b="1" i="1" dirty="0" smtClean="0">
                <a:solidFill>
                  <a:srgbClr val="000000"/>
                </a:solidFill>
                <a:latin typeface="Arial" panose="020B0604020202020204" pitchFamily="34" charset="0"/>
                <a:cs typeface="Arial" panose="020B0604020202020204" pitchFamily="34" charset="0"/>
              </a:rPr>
              <a:t>, Patrimonio </a:t>
            </a:r>
            <a:r>
              <a:rPr lang="es-MX" b="1" i="1" dirty="0">
                <a:solidFill>
                  <a:srgbClr val="000000"/>
                </a:solidFill>
                <a:latin typeface="Arial" panose="020B0604020202020204" pitchFamily="34" charset="0"/>
                <a:cs typeface="Arial" panose="020B0604020202020204" pitchFamily="34" charset="0"/>
              </a:rPr>
              <a:t>Geológico y Geoparques </a:t>
            </a:r>
            <a:endParaRPr lang="es-MX" i="1"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rotWithShape="1">
          <a:blip r:embed="rId3"/>
          <a:srcRect l="5395" t="7074" r="7995" b="9230"/>
          <a:stretch/>
        </p:blipFill>
        <p:spPr>
          <a:xfrm>
            <a:off x="6444208" y="4149079"/>
            <a:ext cx="1944216" cy="1080121"/>
          </a:xfrm>
          <a:prstGeom prst="rect">
            <a:avLst/>
          </a:prstGeom>
        </p:spPr>
      </p:pic>
      <p:sp>
        <p:nvSpPr>
          <p:cNvPr id="2" name="CuadroTexto 1"/>
          <p:cNvSpPr txBox="1"/>
          <p:nvPr/>
        </p:nvSpPr>
        <p:spPr>
          <a:xfrm>
            <a:off x="8417128" y="6540897"/>
            <a:ext cx="792088" cy="369332"/>
          </a:xfrm>
          <a:prstGeom prst="rect">
            <a:avLst/>
          </a:prstGeom>
          <a:noFill/>
        </p:spPr>
        <p:txBody>
          <a:bodyPr wrap="square" rtlCol="0">
            <a:spAutoFit/>
          </a:bodyPr>
          <a:lstStyle/>
          <a:p>
            <a:r>
              <a:rPr lang="es-MX" dirty="0" smtClean="0"/>
              <a:t>1/27</a:t>
            </a:r>
            <a:endParaRPr lang="es-MX" dirty="0"/>
          </a:p>
        </p:txBody>
      </p:sp>
    </p:spTree>
    <p:extLst>
      <p:ext uri="{BB962C8B-B14F-4D97-AF65-F5344CB8AC3E}">
        <p14:creationId xmlns:p14="http://schemas.microsoft.com/office/powerpoint/2010/main" val="2871490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121752" y="620688"/>
            <a:ext cx="5022248" cy="3970318"/>
          </a:xfrm>
          <a:prstGeom prst="rect">
            <a:avLst/>
          </a:prstGeom>
        </p:spPr>
        <p:txBody>
          <a:bodyPr wrap="square">
            <a:spAutoFit/>
          </a:bodyPr>
          <a:lstStyle/>
          <a:p>
            <a:r>
              <a:rPr lang="es-MX" dirty="0" smtClean="0">
                <a:solidFill>
                  <a:srgbClr val="111111"/>
                </a:solidFill>
                <a:latin typeface="Arial" panose="020B0604020202020204" pitchFamily="34" charset="0"/>
                <a:cs typeface="Arial" panose="020B0604020202020204" pitchFamily="34" charset="0"/>
              </a:rPr>
              <a:t>Se habla de países </a:t>
            </a:r>
            <a:r>
              <a:rPr lang="es-MX" b="1" dirty="0" err="1">
                <a:solidFill>
                  <a:srgbClr val="111111"/>
                </a:solidFill>
                <a:latin typeface="Arial" panose="020B0604020202020204" pitchFamily="34" charset="0"/>
                <a:cs typeface="Arial" panose="020B0604020202020204" pitchFamily="34" charset="0"/>
              </a:rPr>
              <a:t>megadiversos</a:t>
            </a:r>
            <a:r>
              <a:rPr lang="es-MX" dirty="0">
                <a:solidFill>
                  <a:srgbClr val="111111"/>
                </a:solidFill>
                <a:latin typeface="Arial" panose="020B0604020202020204" pitchFamily="34" charset="0"/>
                <a:cs typeface="Arial" panose="020B0604020202020204" pitchFamily="34" charset="0"/>
              </a:rPr>
              <a:t>, </a:t>
            </a:r>
            <a:r>
              <a:rPr lang="es-MX" dirty="0" smtClean="0">
                <a:solidFill>
                  <a:srgbClr val="111111"/>
                </a:solidFill>
                <a:latin typeface="Arial" panose="020B0604020202020204" pitchFamily="34" charset="0"/>
                <a:cs typeface="Arial" panose="020B0604020202020204" pitchFamily="34" charset="0"/>
              </a:rPr>
              <a:t>es decir, las naciones con la más amplia variedad de ecosistemas </a:t>
            </a:r>
            <a:r>
              <a:rPr lang="es-MX" dirty="0">
                <a:solidFill>
                  <a:srgbClr val="111111"/>
                </a:solidFill>
                <a:latin typeface="Arial" panose="020B0604020202020204" pitchFamily="34" charset="0"/>
                <a:cs typeface="Arial" panose="020B0604020202020204" pitchFamily="34" charset="0"/>
              </a:rPr>
              <a:t>–y </a:t>
            </a:r>
            <a:r>
              <a:rPr lang="es-MX" dirty="0" smtClean="0">
                <a:solidFill>
                  <a:srgbClr val="111111"/>
                </a:solidFill>
                <a:latin typeface="Arial" panose="020B0604020202020204" pitchFamily="34" charset="0"/>
                <a:cs typeface="Arial" panose="020B0604020202020204" pitchFamily="34" charset="0"/>
              </a:rPr>
              <a:t>en consecuencia, </a:t>
            </a:r>
            <a:r>
              <a:rPr lang="es-MX" dirty="0">
                <a:solidFill>
                  <a:srgbClr val="111111"/>
                </a:solidFill>
                <a:latin typeface="Arial" panose="020B0604020202020204" pitchFamily="34" charset="0"/>
                <a:cs typeface="Arial" panose="020B0604020202020204" pitchFamily="34" charset="0"/>
              </a:rPr>
              <a:t>de </a:t>
            </a:r>
            <a:r>
              <a:rPr lang="es-MX" dirty="0" smtClean="0">
                <a:solidFill>
                  <a:srgbClr val="111111"/>
                </a:solidFill>
                <a:latin typeface="Arial" panose="020B0604020202020204" pitchFamily="34" charset="0"/>
                <a:cs typeface="Arial" panose="020B0604020202020204" pitchFamily="34" charset="0"/>
              </a:rPr>
              <a:t>biodiversidad–, se trata de 12 </a:t>
            </a:r>
            <a:r>
              <a:rPr lang="es-MX" dirty="0">
                <a:solidFill>
                  <a:srgbClr val="111111"/>
                </a:solidFill>
                <a:latin typeface="Arial" panose="020B0604020202020204" pitchFamily="34" charset="0"/>
                <a:cs typeface="Arial" panose="020B0604020202020204" pitchFamily="34" charset="0"/>
              </a:rPr>
              <a:t>países </a:t>
            </a:r>
            <a:r>
              <a:rPr lang="es-MX" dirty="0" smtClean="0">
                <a:solidFill>
                  <a:srgbClr val="111111"/>
                </a:solidFill>
                <a:latin typeface="Arial" panose="020B0604020202020204" pitchFamily="34" charset="0"/>
                <a:cs typeface="Arial" panose="020B0604020202020204" pitchFamily="34" charset="0"/>
              </a:rPr>
              <a:t>que albergan </a:t>
            </a:r>
            <a:r>
              <a:rPr lang="es-MX" dirty="0">
                <a:solidFill>
                  <a:srgbClr val="111111"/>
                </a:solidFill>
                <a:latin typeface="Arial" panose="020B0604020202020204" pitchFamily="34" charset="0"/>
                <a:cs typeface="Arial" panose="020B0604020202020204" pitchFamily="34" charset="0"/>
              </a:rPr>
              <a:t>el 70% de </a:t>
            </a:r>
            <a:r>
              <a:rPr lang="es-MX" dirty="0" smtClean="0">
                <a:solidFill>
                  <a:srgbClr val="111111"/>
                </a:solidFill>
                <a:latin typeface="Arial" panose="020B0604020202020204" pitchFamily="34" charset="0"/>
                <a:cs typeface="Arial" panose="020B0604020202020204" pitchFamily="34" charset="0"/>
              </a:rPr>
              <a:t>las especies </a:t>
            </a:r>
            <a:r>
              <a:rPr lang="es-MX" dirty="0">
                <a:solidFill>
                  <a:srgbClr val="111111"/>
                </a:solidFill>
                <a:latin typeface="Arial" panose="020B0604020202020204" pitchFamily="34" charset="0"/>
                <a:cs typeface="Arial" panose="020B0604020202020204" pitchFamily="34" charset="0"/>
              </a:rPr>
              <a:t>de la Tierra en el 32% de territorio que </a:t>
            </a:r>
            <a:r>
              <a:rPr lang="es-MX" dirty="0" smtClean="0">
                <a:solidFill>
                  <a:srgbClr val="111111"/>
                </a:solidFill>
                <a:latin typeface="Arial" panose="020B0604020202020204" pitchFamily="34" charset="0"/>
                <a:cs typeface="Arial" panose="020B0604020202020204" pitchFamily="34" charset="0"/>
              </a:rPr>
              <a:t>representan. </a:t>
            </a:r>
          </a:p>
          <a:p>
            <a:endParaRPr lang="es-MX" dirty="0">
              <a:solidFill>
                <a:srgbClr val="111111"/>
              </a:solidFill>
              <a:latin typeface="Arial" panose="020B0604020202020204" pitchFamily="34" charset="0"/>
              <a:cs typeface="Arial" panose="020B0604020202020204" pitchFamily="34" charset="0"/>
            </a:endParaRPr>
          </a:p>
          <a:p>
            <a:r>
              <a:rPr lang="es-MX" b="1" dirty="0" smtClean="0">
                <a:solidFill>
                  <a:srgbClr val="111111"/>
                </a:solidFill>
                <a:latin typeface="Arial" panose="020B0604020202020204" pitchFamily="34" charset="0"/>
                <a:cs typeface="Arial" panose="020B0604020202020204" pitchFamily="34" charset="0"/>
              </a:rPr>
              <a:t>México </a:t>
            </a:r>
            <a:r>
              <a:rPr lang="es-MX" b="1" dirty="0">
                <a:solidFill>
                  <a:srgbClr val="111111"/>
                </a:solidFill>
                <a:latin typeface="Arial" panose="020B0604020202020204" pitchFamily="34" charset="0"/>
                <a:cs typeface="Arial" panose="020B0604020202020204" pitchFamily="34" charset="0"/>
              </a:rPr>
              <a:t>pertenece a este grupo</a:t>
            </a:r>
            <a:r>
              <a:rPr lang="es-MX" dirty="0">
                <a:solidFill>
                  <a:srgbClr val="111111"/>
                </a:solidFill>
                <a:latin typeface="Arial" panose="020B0604020202020204" pitchFamily="34" charset="0"/>
                <a:cs typeface="Arial" panose="020B0604020202020204" pitchFamily="34" charset="0"/>
              </a:rPr>
              <a:t>.</a:t>
            </a:r>
          </a:p>
          <a:p>
            <a:r>
              <a:rPr lang="es-MX" dirty="0">
                <a:solidFill>
                  <a:srgbClr val="111111"/>
                </a:solidFill>
                <a:latin typeface="Arial" panose="020B0604020202020204" pitchFamily="34" charset="0"/>
                <a:cs typeface="Arial" panose="020B0604020202020204" pitchFamily="34" charset="0"/>
              </a:rPr>
              <a:t>La riqueza </a:t>
            </a:r>
            <a:r>
              <a:rPr lang="es-MX" dirty="0" smtClean="0">
                <a:solidFill>
                  <a:srgbClr val="111111"/>
                </a:solidFill>
                <a:latin typeface="Arial" panose="020B0604020202020204" pitchFamily="34" charset="0"/>
                <a:cs typeface="Arial" panose="020B0604020202020204" pitchFamily="34" charset="0"/>
              </a:rPr>
              <a:t>también </a:t>
            </a:r>
            <a:r>
              <a:rPr lang="es-MX" dirty="0">
                <a:solidFill>
                  <a:srgbClr val="111111"/>
                </a:solidFill>
                <a:latin typeface="Arial" panose="020B0604020202020204" pitchFamily="34" charset="0"/>
                <a:cs typeface="Arial" panose="020B0604020202020204" pitchFamily="34" charset="0"/>
              </a:rPr>
              <a:t>radica en la diversidad genética y de ecosistemas que existen en este país. En </a:t>
            </a:r>
            <a:r>
              <a:rPr lang="es-MX" dirty="0" smtClean="0">
                <a:solidFill>
                  <a:srgbClr val="111111"/>
                </a:solidFill>
                <a:latin typeface="Arial" panose="020B0604020202020204" pitchFamily="34" charset="0"/>
                <a:cs typeface="Arial" panose="020B0604020202020204" pitchFamily="34" charset="0"/>
              </a:rPr>
              <a:t>el territorio </a:t>
            </a:r>
            <a:r>
              <a:rPr lang="es-MX" dirty="0">
                <a:solidFill>
                  <a:srgbClr val="111111"/>
                </a:solidFill>
                <a:latin typeface="Arial" panose="020B0604020202020204" pitchFamily="34" charset="0"/>
                <a:cs typeface="Arial" panose="020B0604020202020204" pitchFamily="34" charset="0"/>
              </a:rPr>
              <a:t>es posible </a:t>
            </a:r>
            <a:r>
              <a:rPr lang="es-MX" dirty="0" smtClean="0">
                <a:solidFill>
                  <a:srgbClr val="111111"/>
                </a:solidFill>
                <a:latin typeface="Arial" panose="020B0604020202020204" pitchFamily="34" charset="0"/>
                <a:cs typeface="Arial" panose="020B0604020202020204" pitchFamily="34" charset="0"/>
              </a:rPr>
              <a:t>observar </a:t>
            </a:r>
            <a:r>
              <a:rPr lang="es-MX" dirty="0">
                <a:solidFill>
                  <a:srgbClr val="111111"/>
                </a:solidFill>
                <a:latin typeface="Arial" panose="020B0604020202020204" pitchFamily="34" charset="0"/>
                <a:cs typeface="Arial" panose="020B0604020202020204" pitchFamily="34" charset="0"/>
              </a:rPr>
              <a:t>una gran variedad de paisajes, climas, y con ello una exquisito abanico de especies. </a:t>
            </a:r>
            <a:endParaRPr lang="es-MX" dirty="0" smtClean="0">
              <a:solidFill>
                <a:srgbClr val="111111"/>
              </a:solidFill>
              <a:latin typeface="Arial" panose="020B0604020202020204" pitchFamily="34" charset="0"/>
              <a:cs typeface="Arial" panose="020B0604020202020204" pitchFamily="34" charset="0"/>
            </a:endParaRPr>
          </a:p>
          <a:p>
            <a:endParaRPr lang="es-MX" b="1" dirty="0">
              <a:solidFill>
                <a:srgbClr val="111111"/>
              </a:solidFill>
              <a:latin typeface="Arial" panose="020B0604020202020204" pitchFamily="34" charset="0"/>
              <a:cs typeface="Arial" panose="020B0604020202020204" pitchFamily="34" charset="0"/>
            </a:endParaRPr>
          </a:p>
        </p:txBody>
      </p:sp>
      <p:pic>
        <p:nvPicPr>
          <p:cNvPr id="1030" name="Picture 6" descr="La impresionante biodiversidad de Méx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34" y="3789040"/>
            <a:ext cx="3910833" cy="24107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egadiverse Countr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2" y="1340768"/>
            <a:ext cx="4091360" cy="2088232"/>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4121752" y="4909293"/>
            <a:ext cx="5022248" cy="1200329"/>
          </a:xfrm>
          <a:prstGeom prst="rect">
            <a:avLst/>
          </a:prstGeom>
          <a:solidFill>
            <a:schemeClr val="accent6">
              <a:lumMod val="40000"/>
              <a:lumOff val="60000"/>
            </a:schemeClr>
          </a:solidFill>
        </p:spPr>
        <p:txBody>
          <a:bodyPr wrap="square">
            <a:spAutoFit/>
          </a:bodyPr>
          <a:lstStyle/>
          <a:p>
            <a:r>
              <a:rPr lang="es-MX" dirty="0">
                <a:solidFill>
                  <a:srgbClr val="111111"/>
                </a:solidFill>
                <a:latin typeface="Arial" panose="020B0604020202020204" pitchFamily="34" charset="0"/>
                <a:cs typeface="Arial" panose="020B0604020202020204" pitchFamily="34" charset="0"/>
              </a:rPr>
              <a:t>Esta biodiversidad representa del 10 al </a:t>
            </a:r>
            <a:r>
              <a:rPr lang="es-MX" dirty="0" smtClean="0">
                <a:solidFill>
                  <a:srgbClr val="111111"/>
                </a:solidFill>
                <a:latin typeface="Arial" panose="020B0604020202020204" pitchFamily="34" charset="0"/>
                <a:cs typeface="Arial" panose="020B0604020202020204" pitchFamily="34" charset="0"/>
              </a:rPr>
              <a:t>12% </a:t>
            </a:r>
            <a:r>
              <a:rPr lang="es-MX" dirty="0">
                <a:solidFill>
                  <a:srgbClr val="111111"/>
                </a:solidFill>
                <a:latin typeface="Arial" panose="020B0604020202020204" pitchFamily="34" charset="0"/>
                <a:cs typeface="Arial" panose="020B0604020202020204" pitchFamily="34" charset="0"/>
              </a:rPr>
              <a:t>de las especies </a:t>
            </a:r>
            <a:r>
              <a:rPr lang="es-MX" dirty="0" smtClean="0">
                <a:solidFill>
                  <a:srgbClr val="111111"/>
                </a:solidFill>
                <a:latin typeface="Arial" panose="020B0604020202020204" pitchFamily="34" charset="0"/>
                <a:cs typeface="Arial" panose="020B0604020202020204" pitchFamily="34" charset="0"/>
              </a:rPr>
              <a:t>conocidas, una </a:t>
            </a:r>
            <a:r>
              <a:rPr lang="es-MX" dirty="0">
                <a:solidFill>
                  <a:srgbClr val="111111"/>
                </a:solidFill>
                <a:latin typeface="Arial" panose="020B0604020202020204" pitchFamily="34" charset="0"/>
                <a:cs typeface="Arial" panose="020B0604020202020204" pitchFamily="34" charset="0"/>
              </a:rPr>
              <a:t>impresionante cifra </a:t>
            </a:r>
            <a:r>
              <a:rPr lang="es-MX" dirty="0" smtClean="0">
                <a:solidFill>
                  <a:srgbClr val="111111"/>
                </a:solidFill>
                <a:latin typeface="Arial" panose="020B0604020202020204" pitchFamily="34" charset="0"/>
                <a:cs typeface="Arial" panose="020B0604020202020204" pitchFamily="34" charset="0"/>
              </a:rPr>
              <a:t>considerando que </a:t>
            </a:r>
            <a:r>
              <a:rPr lang="es-MX" b="1" dirty="0" smtClean="0">
                <a:solidFill>
                  <a:srgbClr val="111111"/>
                </a:solidFill>
                <a:latin typeface="Arial" panose="020B0604020202020204" pitchFamily="34" charset="0"/>
                <a:cs typeface="Arial" panose="020B0604020202020204" pitchFamily="34" charset="0"/>
              </a:rPr>
              <a:t>conforma sólo </a:t>
            </a:r>
            <a:r>
              <a:rPr lang="es-MX" b="1" dirty="0">
                <a:solidFill>
                  <a:srgbClr val="111111"/>
                </a:solidFill>
                <a:latin typeface="Arial" panose="020B0604020202020204" pitchFamily="34" charset="0"/>
                <a:cs typeface="Arial" panose="020B0604020202020204" pitchFamily="34" charset="0"/>
              </a:rPr>
              <a:t>el 1.3% de la superficie del planeta</a:t>
            </a:r>
            <a:r>
              <a:rPr lang="es-MX" dirty="0">
                <a:solidFill>
                  <a:srgbClr val="111111"/>
                </a:solidFill>
                <a:latin typeface="Arial" panose="020B0604020202020204" pitchFamily="34" charset="0"/>
                <a:cs typeface="Arial" panose="020B0604020202020204" pitchFamily="34" charset="0"/>
              </a:rPr>
              <a:t>.</a:t>
            </a:r>
          </a:p>
        </p:txBody>
      </p:sp>
      <p:sp>
        <p:nvSpPr>
          <p:cNvPr id="10" name="Rectángulo 9"/>
          <p:cNvSpPr/>
          <p:nvPr/>
        </p:nvSpPr>
        <p:spPr>
          <a:xfrm>
            <a:off x="83208" y="563192"/>
            <a:ext cx="3563888" cy="646331"/>
          </a:xfrm>
          <a:prstGeom prst="rect">
            <a:avLst/>
          </a:prstGeom>
          <a:solidFill>
            <a:schemeClr val="bg1">
              <a:lumMod val="95000"/>
            </a:schemeClr>
          </a:solidFill>
        </p:spPr>
        <p:txBody>
          <a:bodyPr wrap="square">
            <a:spAutoFit/>
          </a:bodyPr>
          <a:lstStyle/>
          <a:p>
            <a:pPr algn="ctr"/>
            <a:r>
              <a:rPr lang="es-MX" dirty="0">
                <a:solidFill>
                  <a:srgbClr val="111111"/>
                </a:solidFill>
                <a:latin typeface="Arial" panose="020B0604020202020204" pitchFamily="34" charset="0"/>
                <a:cs typeface="Arial" panose="020B0604020202020204" pitchFamily="34" charset="0"/>
              </a:rPr>
              <a:t>¿Por qué existe </a:t>
            </a:r>
            <a:r>
              <a:rPr lang="es-MX" dirty="0" smtClean="0">
                <a:solidFill>
                  <a:srgbClr val="111111"/>
                </a:solidFill>
                <a:latin typeface="Arial" panose="020B0604020202020204" pitchFamily="34" charset="0"/>
                <a:cs typeface="Arial" panose="020B0604020202020204" pitchFamily="34" charset="0"/>
              </a:rPr>
              <a:t>tanta diversidad biológica en </a:t>
            </a:r>
            <a:r>
              <a:rPr lang="es-MX" dirty="0">
                <a:solidFill>
                  <a:srgbClr val="111111"/>
                </a:solidFill>
                <a:latin typeface="Arial" panose="020B0604020202020204" pitchFamily="34" charset="0"/>
                <a:cs typeface="Arial" panose="020B0604020202020204" pitchFamily="34" charset="0"/>
              </a:rPr>
              <a:t>México?</a:t>
            </a:r>
            <a:endParaRPr lang="es-MX" b="0" i="0" dirty="0">
              <a:solidFill>
                <a:srgbClr val="111111"/>
              </a:solidFill>
              <a:effectLst/>
              <a:latin typeface="Arial" panose="020B0604020202020204" pitchFamily="34" charset="0"/>
              <a:cs typeface="Arial" panose="020B0604020202020204" pitchFamily="34" charset="0"/>
            </a:endParaRPr>
          </a:p>
        </p:txBody>
      </p:sp>
      <p:sp>
        <p:nvSpPr>
          <p:cNvPr id="9" name="CuadroTexto 8"/>
          <p:cNvSpPr txBox="1"/>
          <p:nvPr/>
        </p:nvSpPr>
        <p:spPr>
          <a:xfrm>
            <a:off x="8460432" y="6507726"/>
            <a:ext cx="792088" cy="369332"/>
          </a:xfrm>
          <a:prstGeom prst="rect">
            <a:avLst/>
          </a:prstGeom>
          <a:noFill/>
        </p:spPr>
        <p:txBody>
          <a:bodyPr wrap="square" rtlCol="0">
            <a:spAutoFit/>
          </a:bodyPr>
          <a:lstStyle/>
          <a:p>
            <a:r>
              <a:rPr lang="es-MX" dirty="0" smtClean="0"/>
              <a:t>10/27</a:t>
            </a:r>
            <a:endParaRPr lang="es-MX" dirty="0"/>
          </a:p>
        </p:txBody>
      </p:sp>
    </p:spTree>
    <p:extLst>
      <p:ext uri="{BB962C8B-B14F-4D97-AF65-F5344CB8AC3E}">
        <p14:creationId xmlns:p14="http://schemas.microsoft.com/office/powerpoint/2010/main" val="395397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3528" y="621824"/>
            <a:ext cx="4104456" cy="2585323"/>
          </a:xfrm>
          <a:prstGeom prst="rect">
            <a:avLst/>
          </a:prstGeom>
        </p:spPr>
        <p:txBody>
          <a:bodyPr wrap="square">
            <a:spAutoFit/>
          </a:bodyPr>
          <a:lstStyle/>
          <a:p>
            <a:r>
              <a:rPr lang="es-MX" b="1" dirty="0" smtClean="0">
                <a:solidFill>
                  <a:srgbClr val="111111"/>
                </a:solidFill>
                <a:latin typeface="Arial" panose="020B0604020202020204" pitchFamily="34" charset="0"/>
                <a:cs typeface="Arial" panose="020B0604020202020204" pitchFamily="34" charset="0"/>
              </a:rPr>
              <a:t>México </a:t>
            </a:r>
            <a:r>
              <a:rPr lang="es-MX" b="1" dirty="0">
                <a:solidFill>
                  <a:srgbClr val="111111"/>
                </a:solidFill>
                <a:latin typeface="Arial" panose="020B0604020202020204" pitchFamily="34" charset="0"/>
                <a:cs typeface="Arial" panose="020B0604020202020204" pitchFamily="34" charset="0"/>
              </a:rPr>
              <a:t>alberga aproximadamente 64,878 de especies</a:t>
            </a:r>
            <a:r>
              <a:rPr lang="es-MX" dirty="0">
                <a:solidFill>
                  <a:srgbClr val="111111"/>
                </a:solidFill>
                <a:latin typeface="Arial" panose="020B0604020202020204" pitchFamily="34" charset="0"/>
                <a:cs typeface="Arial" panose="020B0604020202020204" pitchFamily="34" charset="0"/>
              </a:rPr>
              <a:t> de las cuales</a:t>
            </a:r>
            <a:r>
              <a:rPr lang="es-MX" dirty="0" smtClean="0">
                <a:solidFill>
                  <a:srgbClr val="111111"/>
                </a:solidFill>
                <a:latin typeface="Arial" panose="020B0604020202020204" pitchFamily="34" charset="0"/>
                <a:cs typeface="Arial" panose="020B0604020202020204" pitchFamily="34" charset="0"/>
              </a:rPr>
              <a:t>:</a:t>
            </a:r>
          </a:p>
          <a:p>
            <a:endParaRPr lang="es-MX" dirty="0">
              <a:solidFill>
                <a:srgbClr val="111111"/>
              </a:solidFill>
              <a:latin typeface="Arial" panose="020B0604020202020204" pitchFamily="34" charset="0"/>
              <a:cs typeface="Arial" panose="020B0604020202020204" pitchFamily="34" charset="0"/>
            </a:endParaRPr>
          </a:p>
          <a:p>
            <a:pPr>
              <a:buFont typeface="Arial" panose="020B0604020202020204" pitchFamily="34" charset="0"/>
              <a:buChar char="•"/>
            </a:pPr>
            <a:r>
              <a:rPr lang="es-MX" dirty="0">
                <a:solidFill>
                  <a:srgbClr val="111111"/>
                </a:solidFill>
                <a:latin typeface="Arial" panose="020B0604020202020204" pitchFamily="34" charset="0"/>
                <a:cs typeface="Arial" panose="020B0604020202020204" pitchFamily="34" charset="0"/>
              </a:rPr>
              <a:t>26.000 son plantas</a:t>
            </a:r>
          </a:p>
          <a:p>
            <a:pPr>
              <a:buFont typeface="Arial" panose="020B0604020202020204" pitchFamily="34" charset="0"/>
              <a:buChar char="•"/>
            </a:pPr>
            <a:r>
              <a:rPr lang="es-MX" dirty="0">
                <a:solidFill>
                  <a:srgbClr val="111111"/>
                </a:solidFill>
                <a:latin typeface="Arial" panose="020B0604020202020204" pitchFamily="34" charset="0"/>
                <a:cs typeface="Arial" panose="020B0604020202020204" pitchFamily="34" charset="0"/>
              </a:rPr>
              <a:t>361 anfibios</a:t>
            </a:r>
          </a:p>
          <a:p>
            <a:pPr>
              <a:buFont typeface="Arial" panose="020B0604020202020204" pitchFamily="34" charset="0"/>
              <a:buChar char="•"/>
            </a:pPr>
            <a:r>
              <a:rPr lang="es-MX" dirty="0">
                <a:solidFill>
                  <a:srgbClr val="111111"/>
                </a:solidFill>
                <a:latin typeface="Arial" panose="020B0604020202020204" pitchFamily="34" charset="0"/>
                <a:cs typeface="Arial" panose="020B0604020202020204" pitchFamily="34" charset="0"/>
              </a:rPr>
              <a:t>864 reptiles</a:t>
            </a:r>
          </a:p>
          <a:p>
            <a:pPr>
              <a:buFont typeface="Arial" panose="020B0604020202020204" pitchFamily="34" charset="0"/>
              <a:buChar char="•"/>
            </a:pPr>
            <a:r>
              <a:rPr lang="es-MX" dirty="0">
                <a:solidFill>
                  <a:srgbClr val="111111"/>
                </a:solidFill>
                <a:latin typeface="Arial" panose="020B0604020202020204" pitchFamily="34" charset="0"/>
                <a:cs typeface="Arial" panose="020B0604020202020204" pitchFamily="34" charset="0"/>
              </a:rPr>
              <a:t>535 mamíferos</a:t>
            </a:r>
          </a:p>
          <a:p>
            <a:pPr>
              <a:buFont typeface="Arial" panose="020B0604020202020204" pitchFamily="34" charset="0"/>
              <a:buChar char="•"/>
            </a:pPr>
            <a:r>
              <a:rPr lang="es-MX" dirty="0">
                <a:solidFill>
                  <a:srgbClr val="111111"/>
                </a:solidFill>
                <a:latin typeface="Arial" panose="020B0604020202020204" pitchFamily="34" charset="0"/>
                <a:cs typeface="Arial" panose="020B0604020202020204" pitchFamily="34" charset="0"/>
              </a:rPr>
              <a:t>2,692 peces</a:t>
            </a:r>
          </a:p>
          <a:p>
            <a:pPr>
              <a:buFont typeface="Arial" panose="020B0604020202020204" pitchFamily="34" charset="0"/>
              <a:buChar char="•"/>
            </a:pPr>
            <a:r>
              <a:rPr lang="es-MX" dirty="0">
                <a:solidFill>
                  <a:srgbClr val="111111"/>
                </a:solidFill>
                <a:latin typeface="Arial" panose="020B0604020202020204" pitchFamily="34" charset="0"/>
                <a:cs typeface="Arial" panose="020B0604020202020204" pitchFamily="34" charset="0"/>
              </a:rPr>
              <a:t>1,096 </a:t>
            </a:r>
            <a:r>
              <a:rPr lang="es-MX" dirty="0" smtClean="0">
                <a:solidFill>
                  <a:srgbClr val="111111"/>
                </a:solidFill>
                <a:latin typeface="Arial" panose="020B0604020202020204" pitchFamily="34" charset="0"/>
                <a:cs typeface="Arial" panose="020B0604020202020204" pitchFamily="34" charset="0"/>
              </a:rPr>
              <a:t>aves</a:t>
            </a:r>
            <a:endParaRPr lang="es-MX" dirty="0">
              <a:latin typeface="Arial" panose="020B0604020202020204" pitchFamily="34" charset="0"/>
              <a:cs typeface="Arial" panose="020B0604020202020204" pitchFamily="34" charset="0"/>
            </a:endParaRPr>
          </a:p>
        </p:txBody>
      </p:sp>
      <p:sp>
        <p:nvSpPr>
          <p:cNvPr id="3" name="Rectángulo 2"/>
          <p:cNvSpPr/>
          <p:nvPr/>
        </p:nvSpPr>
        <p:spPr>
          <a:xfrm>
            <a:off x="4644008" y="620688"/>
            <a:ext cx="4572000" cy="2862322"/>
          </a:xfrm>
          <a:prstGeom prst="rect">
            <a:avLst/>
          </a:prstGeom>
        </p:spPr>
        <p:txBody>
          <a:bodyPr>
            <a:spAutoFit/>
          </a:bodyPr>
          <a:lstStyle/>
          <a:p>
            <a:r>
              <a:rPr lang="es-MX" dirty="0">
                <a:solidFill>
                  <a:srgbClr val="111111"/>
                </a:solidFill>
                <a:latin typeface="Arial" panose="020B0604020202020204" pitchFamily="34" charset="0"/>
                <a:cs typeface="Arial" panose="020B0604020202020204" pitchFamily="34" charset="0"/>
              </a:rPr>
              <a:t>Además, en México existe una gran cantidad de</a:t>
            </a:r>
            <a:r>
              <a:rPr lang="es-MX" b="1" dirty="0">
                <a:solidFill>
                  <a:srgbClr val="111111"/>
                </a:solidFill>
                <a:latin typeface="Arial" panose="020B0604020202020204" pitchFamily="34" charset="0"/>
                <a:cs typeface="Arial" panose="020B0604020202020204" pitchFamily="34" charset="0"/>
              </a:rPr>
              <a:t> </a:t>
            </a:r>
            <a:r>
              <a:rPr lang="es-MX" b="1" dirty="0" smtClean="0">
                <a:solidFill>
                  <a:srgbClr val="111111"/>
                </a:solidFill>
                <a:latin typeface="Arial" panose="020B0604020202020204" pitchFamily="34" charset="0"/>
                <a:cs typeface="Arial" panose="020B0604020202020204" pitchFamily="34" charset="0"/>
              </a:rPr>
              <a:t>especies endémicas</a:t>
            </a:r>
            <a:r>
              <a:rPr lang="es-MX" dirty="0" smtClean="0">
                <a:solidFill>
                  <a:srgbClr val="111111"/>
                </a:solidFill>
                <a:latin typeface="Arial" panose="020B0604020202020204" pitchFamily="34" charset="0"/>
                <a:cs typeface="Arial" panose="020B0604020202020204" pitchFamily="34" charset="0"/>
              </a:rPr>
              <a:t>, </a:t>
            </a:r>
            <a:r>
              <a:rPr lang="es-MX" dirty="0">
                <a:solidFill>
                  <a:srgbClr val="111111"/>
                </a:solidFill>
                <a:latin typeface="Arial" panose="020B0604020202020204" pitchFamily="34" charset="0"/>
                <a:cs typeface="Arial" panose="020B0604020202020204" pitchFamily="34" charset="0"/>
              </a:rPr>
              <a:t>es decir </a:t>
            </a:r>
            <a:r>
              <a:rPr lang="es-MX" dirty="0" smtClean="0">
                <a:solidFill>
                  <a:srgbClr val="111111"/>
                </a:solidFill>
                <a:latin typeface="Arial" panose="020B0604020202020204" pitchFamily="34" charset="0"/>
                <a:cs typeface="Arial" panose="020B0604020202020204" pitchFamily="34" charset="0"/>
              </a:rPr>
              <a:t>las que </a:t>
            </a:r>
            <a:r>
              <a:rPr lang="es-MX" dirty="0">
                <a:solidFill>
                  <a:srgbClr val="111111"/>
                </a:solidFill>
                <a:latin typeface="Arial" panose="020B0604020202020204" pitchFamily="34" charset="0"/>
                <a:cs typeface="Arial" panose="020B0604020202020204" pitchFamily="34" charset="0"/>
              </a:rPr>
              <a:t>sólo habitan en este país. </a:t>
            </a:r>
            <a:endParaRPr lang="es-MX" dirty="0" smtClean="0">
              <a:solidFill>
                <a:srgbClr val="111111"/>
              </a:solidFill>
              <a:latin typeface="Arial" panose="020B0604020202020204" pitchFamily="34" charset="0"/>
              <a:cs typeface="Arial" panose="020B0604020202020204" pitchFamily="34" charset="0"/>
            </a:endParaRPr>
          </a:p>
          <a:p>
            <a:endParaRPr lang="es-MX" dirty="0">
              <a:solidFill>
                <a:srgbClr val="111111"/>
              </a:solidFill>
              <a:latin typeface="Arial" panose="020B0604020202020204" pitchFamily="34" charset="0"/>
              <a:cs typeface="Arial" panose="020B0604020202020204" pitchFamily="34" charset="0"/>
            </a:endParaRPr>
          </a:p>
          <a:p>
            <a:r>
              <a:rPr lang="es-MX" dirty="0" smtClean="0">
                <a:solidFill>
                  <a:srgbClr val="111111"/>
                </a:solidFill>
                <a:latin typeface="Arial" panose="020B0604020202020204" pitchFamily="34" charset="0"/>
                <a:cs typeface="Arial" panose="020B0604020202020204" pitchFamily="34" charset="0"/>
              </a:rPr>
              <a:t>De </a:t>
            </a:r>
            <a:r>
              <a:rPr lang="es-MX" dirty="0">
                <a:solidFill>
                  <a:srgbClr val="111111"/>
                </a:solidFill>
                <a:latin typeface="Arial" panose="020B0604020202020204" pitchFamily="34" charset="0"/>
                <a:cs typeface="Arial" panose="020B0604020202020204" pitchFamily="34" charset="0"/>
              </a:rPr>
              <a:t>los 361 anfibios registrados, 174 son </a:t>
            </a:r>
            <a:r>
              <a:rPr lang="es-MX" dirty="0" smtClean="0">
                <a:solidFill>
                  <a:srgbClr val="111111"/>
                </a:solidFill>
                <a:latin typeface="Arial" panose="020B0604020202020204" pitchFamily="34" charset="0"/>
                <a:cs typeface="Arial" panose="020B0604020202020204" pitchFamily="34" charset="0"/>
              </a:rPr>
              <a:t>endémicos (el 48%); </a:t>
            </a:r>
            <a:r>
              <a:rPr lang="es-MX" dirty="0">
                <a:solidFill>
                  <a:srgbClr val="111111"/>
                </a:solidFill>
                <a:latin typeface="Arial" panose="020B0604020202020204" pitchFamily="34" charset="0"/>
                <a:cs typeface="Arial" panose="020B0604020202020204" pitchFamily="34" charset="0"/>
              </a:rPr>
              <a:t>mientas que 493 de los 864 de los reptiles son endémicos. Un dato muy interesante es el de las cactáceas, ya que el </a:t>
            </a:r>
            <a:r>
              <a:rPr lang="es-MX" b="1" dirty="0">
                <a:solidFill>
                  <a:srgbClr val="111111"/>
                </a:solidFill>
                <a:latin typeface="Arial" panose="020B0604020202020204" pitchFamily="34" charset="0"/>
                <a:cs typeface="Arial" panose="020B0604020202020204" pitchFamily="34" charset="0"/>
              </a:rPr>
              <a:t>77% de ellas son endémicas de México</a:t>
            </a:r>
            <a:r>
              <a:rPr lang="es-MX" dirty="0">
                <a:solidFill>
                  <a:srgbClr val="111111"/>
                </a:solidFill>
                <a:latin typeface="Arial" panose="020B0604020202020204" pitchFamily="34" charset="0"/>
                <a:cs typeface="Arial" panose="020B0604020202020204" pitchFamily="34" charset="0"/>
              </a:rPr>
              <a:t>.</a:t>
            </a:r>
            <a:endParaRPr lang="es-MX" dirty="0">
              <a:latin typeface="Arial" panose="020B0604020202020204" pitchFamily="34" charset="0"/>
              <a:cs typeface="Arial" panose="020B0604020202020204" pitchFamily="34" charset="0"/>
            </a:endParaRPr>
          </a:p>
        </p:txBody>
      </p:sp>
      <p:pic>
        <p:nvPicPr>
          <p:cNvPr id="2050" name="Picture 2" descr="ningii - Shutter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521356"/>
            <a:ext cx="3769878" cy="2830499"/>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data:image/webp;base64,UklGRsIVAABXRUJQVlA4ILYVAABwZACdASrcACMBPw10qk2nI6SnqBkcKPghicB88d+lF6QQn5CfJMu16YNwnztPnI78xAzWuk2Twz1Mu9vOr/T+APACed2heAn9/5w8ev/T8LX0L0I+kVodewvYM6VPowGv1H9Qfaj7FKXnxet/9/Hy1mcLE5Xmk95y6tJ900Y41InMpv6aYb08oSmtYQMPAz/tlIO3Pxxo/jGNx58WW3WwnUJ8Hm8FSdZYMbvIWge+sooeKFicyDycLzi1Wic+bE1qoBjK86aYXaKYUNFlqKif6IGT/JNOHvSn5c4whEuxstRIGFWuL5z+E/wlR5oarq+HJG3mzWiDto/+hjSgX+HeUazZZodZOjiZXACP5I2bKbrSvoX0jRx3xtgAyXrOZdHPqTYTiyXKkER9/PvVYHt0LrNn3xnZBeIzDJAOBtlS9GqT2GJwY8+2qn57plSZ8b/KzDXRJfe3VJ7YHUNXbtFmVL17qX6KajnEkiN25Z+BmOFr5nxGcILok9FiW5oFXC96QohkvISAwYy6R+wCSrtOepNmp5qzQNznzoHegiSU61cfy/73Xl+JC1iFAn2+OWZ9ufPpVJdKie5LirjX5awXnkcx6qmHT0Jpq6aEzpygM/feElfSJCb658DMMmIZJXCm1s8cz8QqY3iBrakOEny4smpIuX/uXrT7/PHWYFurWtw6zj6hsPjCkFMiwpPwlolSEoZW2ECdIf0MF1M4E5sS0ShY/Z4WhE6dEB/vR3kTVTQl980mtDS0D3ht+GSiNJ70PWOk3ZSDAdE+RT6MY4MmP19gDwlGqFn5VhkGiIiHhfXB4xgxsoGWTKWWK17MTJrQwgwZ+jpEQBUjy9srzSs/QubByBhPr5NAwcrNI3O/GuI6GIRCG5qygnuZEQw3eNjaTzxFo4qgyZYxwbh0WHCU62QMoHz4Lb7rvbL1SouDAGY+eVG3AKtpXRsYk6C54fLSBtIVtdBzZ81JVkryjBMMr2lzNnWBgiOcFP7RbP/4tZg9AEBt4VfZ0rmEuK4ITgVulD3MjiecqRsYMIOCm5dfwgxPKOQ2DPXaZSlEJ1cK1+6ENj/E81XPfJFsZAD2vFXkRoei+ZaUFBFLvSWIcZlYIGEl/trGe/Z3KeImFhIUYpKu++Dw43BASkPrGdQipVc1AiJCZqFzexoLeF/zhcRfGTDq0Z7r2/DuJbDT/JX7nbG+S/laGs2q9TG3QXOh4juzzY5uJw9RVU0de1pi3K7hS5SROG6CikM4aI1y+83vSGBC5p6OGoBKPEmVJ6hjB/W/BerI+B3459K6nPAixWAs32jBnsPx6rx0lGeVU3IxUYlFoLDXg8pdJAKrOWCvYojMi1efD5F+HyvQa+e2vg5Rb7qNzbHbt8ZW6xM/ifMse5UkWTcsAyV2Yc2U2d6qeqffGXLy72aMnLwjz/bylcN5gLER5ZsY7YY3lntt10DnN7TJynWP7YLtntIc1uBNq6WBkhmFPS5G3mrA6YAvVGZ2Hhw5PBXUXlY+W5YH3thiD7f1iCvCHhQuNxI+hg5ec+hqJpfIw9CU0lakf4rn2QqlOclaCzsYHLeQUaVnKTSBoawONChG9xu7gk1ki4GwZuUKxyj9rf7bA91liG3H1nhX57O4MUTM7RJgv/wDsZIks+b8d4tNOjSf0KC5pDKSSWQtqDN27nPZYaJe/DFnOTNZApqfm3HLW2sUPzaA+MFMZ1O6cLpBEaFqDVnj3N+Yr87EyM+8xDv1FygywBRqs4bC9zHl+XF8qT4Kcd1Q8rDSVru0P3CzGirtAFA/bwsVBdxQZOpbrGK+d7BamS8QAtsmoIEtLK83zqBksTG7ctBgajFepKMxzA84Cw1rwIwAySOoLj5vD92S3tGiEMBNodX6hsufyTRNKQTCnb1/+wTxM/8Fm3H/V3b8sQVybq8DC+lN9jyRxK/yQKTYvZH/xoGBTU3ijPcWxSb+2xYoF8L4pnrp3ElVwhHcS8Ok69IOXjwjB9wFl8UNAjpadf/rkK8zvMaHBKtnodnCxVmwP3FAJnIDeJAnV0x7jxelkQs2mTA6MjYqk7NuaotYONMKojuAzV+SXrdO9KZkDh2+v95Udk1gIA5jezt7Kj/8vv8js1HdZ85HN0u8reizwX4wwY7z/74GbNBDZ6fZKBv7/Uce/S8GvdL4ZI7oC2j9pn3/TkFgKRgFYE5NikOg1zEMpdBf6M1xnHFEN/XXhnlre6TUYz+tOK8LSwuf8AAQm+U5Si3282ZEyJQvbOHiV+sBHlkzquu9L/5GPlyOsIvWEO5PM6CGqiARDC0AME3phcJSckZ04VGB0wItAuykApkqxiNHNVBe/wxPGioXoA9K+96ovPJI/dXIrTVsVwQLE8A25UrqldQJr7NaMIf/DFGevQ/07iF7demip8qLhuRIGj9jt8cRpm/sZ/mNQkWFi1CQm3Yyv7eXJJS5dHOkGi5cXBEhzohaQB6/zUxwt0RiTmK4At+5QB0QJOO+uPLm4LqRRPDYQqgef/BMbUxjhhCgkWLmrxmGcW6QJgUmXwAWsv+QUxZpNtsIZp7tUpE/+SMFU6Hz8tO+VmpiWPb3izldL2ed94hCYNodbAKHb+6GPcH1MBWgnteJyl378Sq/J7LHsiqGGdDXwHDD5t62UNrVTZj8Gfqk08kC3TvqJxFdM/+/G0ZxlV/FL1cm2EehfKtTH2rtfOz2sN5g/QktzD7cOSmjhC4PO0WzlDNWYwiA0V3qlwwOd9nKpjVKwl5Gel03LY4WM1cpk0+XQFyVNuZUFDZWF1lPoc34+BTjAxjWJixT7iy1M3MveS2AtIXSF5UBguEOACupXF238PchMXELfhdUq6GcMJxn67dUV8RRIy8u/jInT4P+mFiWcaqVxIrx4Q2wUVeC2KUNKdPF+3oC+cHVoBQCw9rB2u3uodb6LHZx+ZTDxDqmot/guwlDlo7xJsqu3IC+PlVpJLbFY5igV4trU7AcQb+XK4JgZAr7wFxq/KTsdQeZtFz9Feb/H85hUnM53g4DJM5iF2NgRThiA5cXsRSmN9MWC8sKvTfOCBZ8s7JLZteTxoGF+dantKiU64YKHvMxM0sbw3x8uON0rM9DQm/9XDq8nN09k0S6yf/dGS6xDBEhVDCAizWCQV0bVP+4LuduUL637Wcx1ezFSVMGpvE9Cv57Q+bxvjk8g8Mjag57pHF4WuhF3zascyg55Pw6IBFv8Ys6sUEqCsuaiAAXdqC7hpDqEscC0AAvOpjfflYNdnWZBeHVxMAOhU7zN7vvlvUKX28jZs+8fiWR+OUXKsG/+qobjI7PtaYqV18AM/Ooi0tduj/p1TytzoycF7fMVwA2aWxODfn4s6Hd6xh+6L7hVO4ChRxb2V/r8HmkOZhefBPnsgeyCIduLOu6xFblmR1y9gfBt2HM3VDuwwuFgfInDV+a+6JHaJc14u/vrzrjyC6jvmx896DG4kaVTC/Ski+BJ3A2es+xrZ7gsfjbsQ+traduk2402Yd+XYo7aZLi6OZYUGppn3PzSkT0tPVjvMdmJYmx7N6AygpYZZduz199Zw4y2g9HIPW/RHUW7v9yhfzUoKztMhqCHxccSL8JTAizEBE+tsP4meCODCVZGa6dBjVrxaQocYaPJXH5D0jMH7NWNhQMoswLO9WuSWS85uGMRKqp3hEdxjOrt7e9zxD8hrrBhi46WTzYi66iKzUs24ZWH4D9+j3Y6Ac6324CD//y81Fz/L6jK7xKZGUlnoD3kBMYj9uusqj/EPvomOTsuu0eUaqFmIWTuP9iKRifK20JKDGFZhtF7HA3kx++BU5WMrx3YNjO3rQO4nya9TN99sc3zcmxArepXGKrqZJJIX7prLzZ2stt3REqNhteeZ2/8v0qwb2+Gscvf+2SdOtUSY3whJ6NFT2rHLCsZzN1r3MvrqvgPqVRAzQXp8syCo4VuKzDbgGr2cnA+i80o3AJyrhW4Z0AyyPOv+n6cH1o6mACwI4sH8GZp6DfzP/u6rHXeH7rBD5n4jPpZRJ6VwxXHC+929FpjicCMIH29C1jOUkomb+IKdn+m24swRzBRsNiLIe6BM0KiQAMn1ZhC2QtFiidVvS+Hz4YJMHehyEjuv3qVgEQsBQbv2ebn0OvT3spUFSxE8NB/HTS0zYPadqKDYPbr4IZRiN0Vbi/FztsaOUVpfbpewbpgCrGa3c/4bBSX7Jx66G95OlWhOpz7Tb8rU6JyH5LcQfvC4b12cetqzRRooNOrQYs9SC3OaKTn8SU1NCDts+CmgaW/MUlwMhTR1NLorwZKwec1ZOmfH5yWGSuye6grVY2LvrX+NM6ncvbKTWY0UDD7kzWEAp5qwL4A/YeZRlzVI/97IXQx+Qc2ylPm4gtgChr32VaMPAMqUNIm/YEbuLn2cDFqF50JmSGT717avQX0xKaceiWogKAYPpOZiRuemJvHmIrZqt8zQStaQbZ0TBSN3vlA07SqA8I+2iiYPfJRk6lRAfyZulwDh7d3UbWRNEzhF4t2S/JiNUwWrcC4hYf63dcddMxKXJQp7GW1EkI4gH8szMGaqYCtVPDwBUxdMUjM9SIvw9tNaxD3u8WGF0uC3dQH5ICHzaZZU55VAT3sBo1k7EoPSChQpIR+NchLk5D3wmsOiyumCNFqynRYgdFln1bp9o2wSxju2eRLFNaJCSSDnq8LbLgPSqb5qDv68AhoEsE/sLwjL85qt4w4/vcA4/o8dGEy2IIaZyNwkl0N06EpM5Pda+GDfko+dd9/WSKFWZzAWKsjI0jz3PaljVWbTN/z8mdAanHQkEirgVSBABfLoF2vWblcUiWQZ14LBG5fb2Zl2bX8+oNd1k+3ZDSMnanfb9JI81WUGjL0G/zP+k+KVNQmT0FfvB33l7X7TqFjhjRNUR8d+cmAg0BqaJSP0UeSSIPp3dN0p/zwLuNOfgWalAkPbxnK8ppYL5Zdx1UrV1B1+bs2SuWqCjxDVCxLN3V119rZUmkvtxsYAwPuyYvC+z0oVw8jiG2/dgXnBU7qlyzo79q79SBpX+bLrwhnkhp0k6jOaYfdz/8mY/zlo+DfzYAcPaZeGvIM1ezQMwPJiXbwvrKBZ87APo1ZsJlEk1COPyw14COUQp/Ctx/lgG3Pw1rdR29wh5IqY1BaffrLs7GNgzm55tYpBC4eoTyfQw5MIcchd4Qr6y1NnLPf70gI96DymWRLgWHa1xmxpetljOdkRzm65WKCzs1vW2DkBG6H6E+chJdIlPCjJf4SLqvGdiv4IAVFBNML+PnkjwQbF+T4kh0ymau9Pl8UUmJGH6kYyjm1z/QWrOurrfzfd/AdrADiHHQ56QjU9wF+Q6TGySRI1LJRJQbpUo1gL27k+9ZC5dGluQdgO7wVz3zTUSiZoXW0BmTMCcMU6VpC0uVJ5v7TNORwlI06Xx/z0dDr3Tq/07zMjixagGR1uEFSfQX01lQSp+BsbrgAZP+UWbh13Alchu25ZZRggdakFOwURag1Ujyd/Uqy+CppvsDhtkBT56rqKbJ/Ax90KrInolGRjn5GZL46rBqzglSqrenQjn4Ot1pqFEatcyZSqydZliOaiNBWp+uOllyDt+1aBqXireROlgylxuIFZTt8bZOxmkVtlIfA89/e0rIHdarEYLOkEGd/axCyIztVQ+97uI9JwSMgeC9CVmviFUBYgNlshvQqo8Kla/6GGu1ES2ukByJxLtM31Eox7Iqome+pD/Mtr08x6WS1FVFUWuoZ8quQaszaNaq+NaxOxGdOwE8FkH+QnmRrdBPu3dTwPuEm/Tx3JzZQ1Y2DLYx63TpL0pl7Y2lNK1mxTF2Qq9ih17fduIOzwdfR61kZKFGS2eQ4i2L13CADtt5DXKaTMrFh+/Dcua3/dEenhTHswrUjUlFlTpJQuaFrJjdX1F8QQQuyN8r4F/9Vq9lh+bt20wo3F70kjJ8v2Traf0sHM31GSEOfOUnePWZhutu3Pd/eRqjJZyrISqwQXOVUPZgByXSP576ZebUldjGHIBU2lI+kYE8yCBkQXqp4QYScq0jum+AzwLojSp9A3oztBV1MMh89bmsOOM3YYceH2349HcZ63RyPHi2IOF3o4JkeVSLfvTWUVOoKBrxnutWDHK+v7o4/Ox2bh6LvPzZasg4mZ+syKtC2sJVo2lW9hsjB2z0lO/DgcBfnow9mJzjH9lXmDdrOqPOGPLxxZ5cFmaqEcNqMsGnbPLqFIq3jH77A//iGxglnFIIXf1hBhLhv8eftXo5oS1NJ05pkbiGf8KDwdnUnvkQGBHZEsQmU2VT54E8+r6ovMcdL8F789dI2SanwhGyLCbTsDM6piZkFS5miwvaJTfDUbNFDBqVtSbTtBij+dOeHRKLqDPjD+w5f0yhPK3a4wa0mHS30lqpwqR1dYHts7VVjyS6LGwlg0+emLM4N4WkaIPB2qdvCkISpYGj4lVtT6z3+h1coFkIgTVYWeuz9bmFy40S0JsUb9ZzdUGpCxtWrzhXtNjLd/Sv9w6kLNZVUXeC7aMcqNpF3SKLGL+hjJIvkGB4i5815NxCHGzcz/z58C5JBzEkx6CD6c8NAc4rS8vx53wBDvF19wQt2zcw2LdfP8OoHoUD55MsrNv7U6ec+MqNn+xU3h78KJ7LHNouJlU73LlTYJ5Ayz0XatWAvBkV+CeFn03E298jTYDWQc4zS53sX/lbwR3PEFlv2uNVXZiQBQGlw85ixYMer5nMyiodHbG9+k/v8YtUik/aYRmqcIzs4VdFwVuFn4NvMZP1P2TzCu14bUpr5LzubIUGQH6YStGlv0+SjzlMB6fgpSf/Xm9/AT4MqC5jcd71zHC6Z956JQNl6tDMZpf2NNc9jTECeAkM9pFaRy+br0sLjg6rqp6aYGJf+HELYbVjM9CrpZpQXwQbNNt+AuoH8s4RSyLTQ5zPA2LQEOKwLb/nFiXwEejz2SALCFW49bFdim/vkLnhTKDcrGEhfp/1pUui6k6WaXf08yI82yRERSw4dFabE0ltSgzQiT/Bo6bEkiQC3S6r87AYoZvNDsuBwdGz7yq0EfHE+W16f9u+pPqqR2HIoU5p9nTMEVo+JQUTYvatnB2qJa91+RTOgp9zMsi6hEuL41N+73c0c5NapLY8ZKmAxuKkYFz4avGd1oYvErX2I3xdImwHW+OYhuQkdpp3t+8BKmHZRnv+xL3Qy2Vy548whNMnM2kQGgS5/VTkGc2gAA4Jdaa8Wb8qfVow++uOP/ZAG5U5eWNZLS32+ZjjDV6o1HFrcNWVBWdFzMy/fTumOziKCMIqHdfch3JZgynSFNqI8i99Tr06B+leUNZ1mfTQWeaAqASCMzwa08OS8rfkwiI/Thbonokn7RPlunBFHgdftjnaDYruh3ayokdG0uKvpAGngNqVG2FQQg7WPmPxAARyVjRaz1LnEc/+TMAAA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8" name="Imagen 7"/>
          <p:cNvPicPr>
            <a:picLocks noChangeAspect="1"/>
          </p:cNvPicPr>
          <p:nvPr/>
        </p:nvPicPr>
        <p:blipFill>
          <a:blip r:embed="rId3"/>
          <a:stretch>
            <a:fillRect/>
          </a:stretch>
        </p:blipFill>
        <p:spPr>
          <a:xfrm>
            <a:off x="2446938" y="2279866"/>
            <a:ext cx="2197070" cy="1854562"/>
          </a:xfrm>
          <a:prstGeom prst="rect">
            <a:avLst/>
          </a:prstGeom>
        </p:spPr>
      </p:pic>
      <p:pic>
        <p:nvPicPr>
          <p:cNvPr id="2056" name="Picture 8" descr="Resultado de imagen para especies endémicas en mex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2" y="3933056"/>
            <a:ext cx="2400300" cy="204901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5"/>
          <a:stretch>
            <a:fillRect/>
          </a:stretch>
        </p:blipFill>
        <p:spPr>
          <a:xfrm>
            <a:off x="2549920" y="4437112"/>
            <a:ext cx="2531703" cy="1698719"/>
          </a:xfrm>
          <a:prstGeom prst="rect">
            <a:avLst/>
          </a:prstGeom>
        </p:spPr>
      </p:pic>
      <p:sp>
        <p:nvSpPr>
          <p:cNvPr id="11" name="CuadroTexto 10"/>
          <p:cNvSpPr txBox="1"/>
          <p:nvPr/>
        </p:nvSpPr>
        <p:spPr>
          <a:xfrm>
            <a:off x="8460432" y="6507726"/>
            <a:ext cx="792088" cy="369332"/>
          </a:xfrm>
          <a:prstGeom prst="rect">
            <a:avLst/>
          </a:prstGeom>
          <a:noFill/>
        </p:spPr>
        <p:txBody>
          <a:bodyPr wrap="square" rtlCol="0">
            <a:spAutoFit/>
          </a:bodyPr>
          <a:lstStyle/>
          <a:p>
            <a:r>
              <a:rPr lang="es-MX" dirty="0" smtClean="0"/>
              <a:t>11/27</a:t>
            </a:r>
            <a:endParaRPr lang="es-MX" dirty="0"/>
          </a:p>
        </p:txBody>
      </p:sp>
    </p:spTree>
    <p:extLst>
      <p:ext uri="{BB962C8B-B14F-4D97-AF65-F5344CB8AC3E}">
        <p14:creationId xmlns:p14="http://schemas.microsoft.com/office/powerpoint/2010/main" val="2123059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p:cNvPicPr>
            <a:picLocks noChangeAspect="1"/>
          </p:cNvPicPr>
          <p:nvPr/>
        </p:nvPicPr>
        <p:blipFill rotWithShape="1">
          <a:blip r:embed="rId2" cstate="print">
            <a:extLst>
              <a:ext uri="{28A0092B-C50C-407E-A947-70E740481C1C}">
                <a14:useLocalDpi xmlns:a14="http://schemas.microsoft.com/office/drawing/2010/main" val="0"/>
              </a:ext>
            </a:extLst>
          </a:blip>
          <a:srcRect l="2467" t="1980" r="1646" b="5242"/>
          <a:stretch/>
        </p:blipFill>
        <p:spPr>
          <a:xfrm>
            <a:off x="14913" y="1"/>
            <a:ext cx="9155192" cy="6837724"/>
          </a:xfrm>
          <a:prstGeom prst="rect">
            <a:avLst/>
          </a:prstGeom>
        </p:spPr>
      </p:pic>
      <p:sp>
        <p:nvSpPr>
          <p:cNvPr id="3" name="Rectangle 5"/>
          <p:cNvSpPr>
            <a:spLocks noChangeArrowheads="1"/>
          </p:cNvSpPr>
          <p:nvPr/>
        </p:nvSpPr>
        <p:spPr bwMode="auto">
          <a:xfrm>
            <a:off x="4822255" y="590550"/>
            <a:ext cx="4063965" cy="276999"/>
          </a:xfrm>
          <a:prstGeom prst="rect">
            <a:avLst/>
          </a:prstGeom>
          <a:effectLst>
            <a:softEdge rad="0"/>
          </a:effectLst>
        </p:spPr>
        <p:txBody>
          <a:bodyPr wrap="square" lIns="0" tIns="0" rIns="0" bIns="0">
            <a:spAutoFit/>
            <a:scene3d>
              <a:camera prst="orthographicFront"/>
              <a:lightRig rig="flat" dir="tl">
                <a:rot lat="0" lon="0" rev="6600000"/>
              </a:lightRig>
            </a:scene3d>
            <a:sp3d extrusionH="25400" contourW="8890">
              <a:bevelT w="38100" h="31750"/>
              <a:contourClr>
                <a:schemeClr val="bg1">
                  <a:lumMod val="50000"/>
                </a:schemeClr>
              </a:contourClr>
            </a:sp3d>
          </a:bodyPr>
          <a:lstStyle/>
          <a:p>
            <a:pPr algn="ctr">
              <a:buClr>
                <a:srgbClr val="051B61"/>
              </a:buClr>
            </a:pPr>
            <a:r>
              <a:rPr lang="en-US" kern="0" dirty="0">
                <a:ln w="11430">
                  <a:noFill/>
                </a:ln>
                <a:solidFill>
                  <a:prstClr val="black"/>
                </a:solidFill>
                <a:latin typeface="Arial Black" pitchFamily="34" charset="0"/>
                <a:ea typeface="굴림" pitchFamily="34" charset="-127"/>
              </a:rPr>
              <a:t>MAPA GEOLÓGICO DE MÉXICO</a:t>
            </a:r>
          </a:p>
        </p:txBody>
      </p:sp>
      <p:sp>
        <p:nvSpPr>
          <p:cNvPr id="4" name="3 CuadroTexto"/>
          <p:cNvSpPr txBox="1"/>
          <p:nvPr/>
        </p:nvSpPr>
        <p:spPr>
          <a:xfrm>
            <a:off x="171773" y="5247322"/>
            <a:ext cx="4860032" cy="1477328"/>
          </a:xfrm>
          <a:prstGeom prst="rect">
            <a:avLst/>
          </a:prstGeom>
          <a:noFill/>
        </p:spPr>
        <p:txBody>
          <a:bodyPr wrap="square" rtlCol="0">
            <a:spAutoFit/>
          </a:bodyPr>
          <a:lstStyle/>
          <a:p>
            <a:r>
              <a:rPr lang="es-MX" b="1" dirty="0">
                <a:solidFill>
                  <a:prstClr val="black"/>
                </a:solidFill>
              </a:rPr>
              <a:t>Escala: 1:2’000,000</a:t>
            </a:r>
          </a:p>
          <a:p>
            <a:r>
              <a:rPr lang="es-MX" b="1" dirty="0">
                <a:solidFill>
                  <a:prstClr val="black"/>
                </a:solidFill>
              </a:rPr>
              <a:t>Edición: 2007 </a:t>
            </a:r>
          </a:p>
          <a:p>
            <a:r>
              <a:rPr lang="es-MX" b="1" dirty="0">
                <a:solidFill>
                  <a:prstClr val="black"/>
                </a:solidFill>
              </a:rPr>
              <a:t> </a:t>
            </a:r>
          </a:p>
          <a:p>
            <a:r>
              <a:rPr lang="es-MX" b="1" dirty="0">
                <a:solidFill>
                  <a:prstClr val="black"/>
                </a:solidFill>
              </a:rPr>
              <a:t>El mas completo y documentado en la historia; compilado por el Servicio Geológico Mexicano</a:t>
            </a:r>
          </a:p>
        </p:txBody>
      </p:sp>
      <p:sp>
        <p:nvSpPr>
          <p:cNvPr id="8" name="CuadroTexto 7"/>
          <p:cNvSpPr txBox="1"/>
          <p:nvPr/>
        </p:nvSpPr>
        <p:spPr>
          <a:xfrm>
            <a:off x="8460432" y="6507726"/>
            <a:ext cx="792088" cy="369332"/>
          </a:xfrm>
          <a:prstGeom prst="rect">
            <a:avLst/>
          </a:prstGeom>
          <a:noFill/>
        </p:spPr>
        <p:txBody>
          <a:bodyPr wrap="square" rtlCol="0">
            <a:spAutoFit/>
          </a:bodyPr>
          <a:lstStyle/>
          <a:p>
            <a:r>
              <a:rPr lang="es-MX" dirty="0" smtClean="0"/>
              <a:t>12/27</a:t>
            </a:r>
            <a:endParaRPr lang="es-MX" dirty="0"/>
          </a:p>
        </p:txBody>
      </p:sp>
    </p:spTree>
    <p:extLst>
      <p:ext uri="{BB962C8B-B14F-4D97-AF65-F5344CB8AC3E}">
        <p14:creationId xmlns:p14="http://schemas.microsoft.com/office/powerpoint/2010/main" val="3917983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548680"/>
            <a:ext cx="9143999" cy="6309320"/>
          </a:xfrm>
          <a:prstGeom prst="rect">
            <a:avLst/>
          </a:prstGeom>
        </p:spPr>
      </p:pic>
      <p:sp>
        <p:nvSpPr>
          <p:cNvPr id="4" name="CuadroTexto 3"/>
          <p:cNvSpPr txBox="1"/>
          <p:nvPr/>
        </p:nvSpPr>
        <p:spPr>
          <a:xfrm>
            <a:off x="8532440" y="6597352"/>
            <a:ext cx="792088" cy="369332"/>
          </a:xfrm>
          <a:prstGeom prst="rect">
            <a:avLst/>
          </a:prstGeom>
          <a:noFill/>
        </p:spPr>
        <p:txBody>
          <a:bodyPr wrap="square" rtlCol="0">
            <a:spAutoFit/>
          </a:bodyPr>
          <a:lstStyle/>
          <a:p>
            <a:r>
              <a:rPr lang="es-MX" dirty="0" smtClean="0"/>
              <a:t>13/27</a:t>
            </a:r>
            <a:endParaRPr lang="es-MX" dirty="0"/>
          </a:p>
        </p:txBody>
      </p:sp>
    </p:spTree>
    <p:extLst>
      <p:ext uri="{BB962C8B-B14F-4D97-AF65-F5344CB8AC3E}">
        <p14:creationId xmlns:p14="http://schemas.microsoft.com/office/powerpoint/2010/main" val="30831755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1254" y="521208"/>
            <a:ext cx="8761226" cy="369332"/>
          </a:xfrm>
          <a:prstGeom prst="rect">
            <a:avLst/>
          </a:prstGeom>
          <a:noFill/>
        </p:spPr>
        <p:txBody>
          <a:bodyPr wrap="square" rtlCol="0">
            <a:spAutoFit/>
          </a:bodyPr>
          <a:lstStyle/>
          <a:p>
            <a:r>
              <a:rPr lang="es-MX" dirty="0" smtClean="0">
                <a:solidFill>
                  <a:prstClr val="black"/>
                </a:solidFill>
                <a:latin typeface="Arial" panose="020B0604020202020204" pitchFamily="34" charset="0"/>
                <a:cs typeface="Arial" panose="020B0604020202020204" pitchFamily="34" charset="0"/>
              </a:rPr>
              <a:t>¿Qué ocurre en el interior de la corteza terrestre, la parte sólida externa del planeta? </a:t>
            </a:r>
            <a:endParaRPr lang="es-MX" dirty="0">
              <a:solidFill>
                <a:prstClr val="black"/>
              </a:solidFill>
              <a:latin typeface="Arial" panose="020B0604020202020204" pitchFamily="34" charset="0"/>
              <a:cs typeface="Arial" panose="020B0604020202020204" pitchFamily="34" charset="0"/>
            </a:endParaRPr>
          </a:p>
        </p:txBody>
      </p:sp>
      <p:sp>
        <p:nvSpPr>
          <p:cNvPr id="3" name="CuadroTexto 2"/>
          <p:cNvSpPr txBox="1"/>
          <p:nvPr/>
        </p:nvSpPr>
        <p:spPr>
          <a:xfrm>
            <a:off x="440080" y="980728"/>
            <a:ext cx="6675120" cy="923330"/>
          </a:xfrm>
          <a:prstGeom prst="rect">
            <a:avLst/>
          </a:prstGeom>
          <a:noFill/>
        </p:spPr>
        <p:txBody>
          <a:bodyPr wrap="square" rtlCol="0">
            <a:spAutoFit/>
          </a:bodyPr>
          <a:lstStyle/>
          <a:p>
            <a:pPr marL="342900" indent="-342900">
              <a:buFontTx/>
              <a:buAutoNum type="arabicPeriod"/>
            </a:pPr>
            <a:r>
              <a:rPr lang="es-MX" dirty="0" smtClean="0">
                <a:solidFill>
                  <a:prstClr val="black"/>
                </a:solidFill>
                <a:latin typeface="Arial" panose="020B0604020202020204" pitchFamily="34" charset="0"/>
                <a:cs typeface="Arial" panose="020B0604020202020204" pitchFamily="34" charset="0"/>
              </a:rPr>
              <a:t>Ocurre que las placas continuamente se desplazan</a:t>
            </a:r>
          </a:p>
          <a:p>
            <a:pPr marL="342900" indent="-342900">
              <a:buFontTx/>
              <a:buAutoNum type="arabicPeriod"/>
            </a:pPr>
            <a:r>
              <a:rPr lang="es-MX" dirty="0" smtClean="0">
                <a:solidFill>
                  <a:prstClr val="black"/>
                </a:solidFill>
                <a:latin typeface="Arial" panose="020B0604020202020204" pitchFamily="34" charset="0"/>
                <a:cs typeface="Arial" panose="020B0604020202020204" pitchFamily="34" charset="0"/>
              </a:rPr>
              <a:t>Chocan o divergen unas de otras   </a:t>
            </a:r>
          </a:p>
          <a:p>
            <a:pPr marL="342900" indent="-342900">
              <a:buFontTx/>
              <a:buAutoNum type="arabicPeriod"/>
            </a:pPr>
            <a:r>
              <a:rPr lang="es-MX" dirty="0" smtClean="0">
                <a:solidFill>
                  <a:prstClr val="black"/>
                </a:solidFill>
                <a:latin typeface="Arial" panose="020B0604020202020204" pitchFamily="34" charset="0"/>
                <a:cs typeface="Arial" panose="020B0604020202020204" pitchFamily="34" charset="0"/>
              </a:rPr>
              <a:t>Cuando chocan se libera una enorme cantidad de energía </a:t>
            </a:r>
            <a:endParaRPr lang="es-MX" dirty="0">
              <a:solidFill>
                <a:prstClr val="black"/>
              </a:solidFill>
              <a:latin typeface="Arial" panose="020B0604020202020204" pitchFamily="34" charset="0"/>
              <a:cs typeface="Arial" panose="020B0604020202020204" pitchFamily="34" charset="0"/>
            </a:endParaRPr>
          </a:p>
        </p:txBody>
      </p:sp>
      <p:pic>
        <p:nvPicPr>
          <p:cNvPr id="1028" name="Picture 4" descr="Resultado de imagen para imagen gif de subducc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1254" y="2119407"/>
            <a:ext cx="7741730" cy="4285423"/>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abajo 5"/>
          <p:cNvSpPr/>
          <p:nvPr/>
        </p:nvSpPr>
        <p:spPr>
          <a:xfrm>
            <a:off x="4002119" y="1813870"/>
            <a:ext cx="2490121" cy="2895290"/>
          </a:xfrm>
          <a:prstGeom prst="downArrow">
            <a:avLst/>
          </a:prstGeom>
          <a:solidFill>
            <a:srgbClr val="EEECE1">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8" name="CuadroTexto 7"/>
          <p:cNvSpPr txBox="1"/>
          <p:nvPr/>
        </p:nvSpPr>
        <p:spPr>
          <a:xfrm>
            <a:off x="8460432" y="6525344"/>
            <a:ext cx="792088" cy="369332"/>
          </a:xfrm>
          <a:prstGeom prst="rect">
            <a:avLst/>
          </a:prstGeom>
          <a:noFill/>
        </p:spPr>
        <p:txBody>
          <a:bodyPr wrap="square" rtlCol="0">
            <a:spAutoFit/>
          </a:bodyPr>
          <a:lstStyle/>
          <a:p>
            <a:r>
              <a:rPr lang="es-MX" dirty="0" smtClean="0"/>
              <a:t>14/27</a:t>
            </a:r>
            <a:endParaRPr lang="es-MX" dirty="0"/>
          </a:p>
        </p:txBody>
      </p:sp>
    </p:spTree>
    <p:extLst>
      <p:ext uri="{BB962C8B-B14F-4D97-AF65-F5344CB8AC3E}">
        <p14:creationId xmlns:p14="http://schemas.microsoft.com/office/powerpoint/2010/main" val="20866458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3" y="680484"/>
            <a:ext cx="9114814" cy="575221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p:cNvGrpSpPr/>
          <p:nvPr/>
        </p:nvGrpSpPr>
        <p:grpSpPr>
          <a:xfrm>
            <a:off x="3398504" y="563525"/>
            <a:ext cx="4572000" cy="2571751"/>
            <a:chOff x="3398504" y="563525"/>
            <a:chExt cx="4572000" cy="2571751"/>
          </a:xfrm>
        </p:grpSpPr>
        <p:pic>
          <p:nvPicPr>
            <p:cNvPr id="4" name="Picture 4"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8504" y="563525"/>
              <a:ext cx="4572000" cy="257175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3779912" y="2200940"/>
              <a:ext cx="1642693" cy="369332"/>
            </a:xfrm>
            <a:prstGeom prst="rect">
              <a:avLst/>
            </a:prstGeom>
            <a:solidFill>
              <a:schemeClr val="bg1"/>
            </a:solidFill>
          </p:spPr>
          <p:txBody>
            <a:bodyPr wrap="square" rtlCol="0">
              <a:spAutoFit/>
            </a:bodyPr>
            <a:lstStyle/>
            <a:p>
              <a:r>
                <a:rPr lang="es-MX" dirty="0" smtClean="0">
                  <a:latin typeface="Arial" panose="020B0604020202020204" pitchFamily="34" charset="0"/>
                  <a:cs typeface="Arial" panose="020B0604020202020204" pitchFamily="34" charset="0"/>
                </a:rPr>
                <a:t>Norteamérica </a:t>
              </a:r>
              <a:endParaRPr lang="es-MX" dirty="0">
                <a:latin typeface="Arial" panose="020B0604020202020204" pitchFamily="34" charset="0"/>
                <a:cs typeface="Arial" panose="020B0604020202020204" pitchFamily="34" charset="0"/>
              </a:endParaRPr>
            </a:p>
          </p:txBody>
        </p:sp>
        <p:sp>
          <p:nvSpPr>
            <p:cNvPr id="6" name="CuadroTexto 5"/>
            <p:cNvSpPr txBox="1"/>
            <p:nvPr/>
          </p:nvSpPr>
          <p:spPr>
            <a:xfrm>
              <a:off x="6342846" y="2115879"/>
              <a:ext cx="1355125" cy="369332"/>
            </a:xfrm>
            <a:prstGeom prst="rect">
              <a:avLst/>
            </a:prstGeom>
            <a:solidFill>
              <a:schemeClr val="bg1"/>
            </a:solidFill>
          </p:spPr>
          <p:txBody>
            <a:bodyPr wrap="square" rtlCol="0">
              <a:spAutoFit/>
            </a:bodyPr>
            <a:lstStyle/>
            <a:p>
              <a:pPr algn="ctr"/>
              <a:r>
                <a:rPr lang="es-MX" dirty="0" smtClean="0">
                  <a:latin typeface="Arial" panose="020B0604020202020204" pitchFamily="34" charset="0"/>
                  <a:cs typeface="Arial" panose="020B0604020202020204" pitchFamily="34" charset="0"/>
                </a:rPr>
                <a:t>Europa </a:t>
              </a:r>
              <a:endParaRPr lang="es-MX" dirty="0">
                <a:latin typeface="Arial" panose="020B0604020202020204" pitchFamily="34" charset="0"/>
                <a:cs typeface="Arial" panose="020B0604020202020204" pitchFamily="34" charset="0"/>
              </a:endParaRPr>
            </a:p>
          </p:txBody>
        </p:sp>
      </p:grpSp>
      <p:sp>
        <p:nvSpPr>
          <p:cNvPr id="2" name="CuadroTexto 1"/>
          <p:cNvSpPr txBox="1"/>
          <p:nvPr/>
        </p:nvSpPr>
        <p:spPr>
          <a:xfrm>
            <a:off x="1585527" y="5623560"/>
            <a:ext cx="4718304" cy="646331"/>
          </a:xfrm>
          <a:prstGeom prst="rect">
            <a:avLst/>
          </a:prstGeom>
          <a:noFill/>
        </p:spPr>
        <p:txBody>
          <a:bodyPr wrap="square" rtlCol="0">
            <a:spAutoFit/>
          </a:bodyPr>
          <a:lstStyle/>
          <a:p>
            <a:r>
              <a:rPr lang="es-MX" dirty="0" smtClean="0">
                <a:solidFill>
                  <a:schemeClr val="bg1"/>
                </a:solidFill>
              </a:rPr>
              <a:t>El piso marino. Nótense las cordilleras oceánicas y los límites entre placas </a:t>
            </a:r>
            <a:endParaRPr lang="es-MX" dirty="0">
              <a:solidFill>
                <a:schemeClr val="bg1"/>
              </a:solidFill>
            </a:endParaRPr>
          </a:p>
        </p:txBody>
      </p:sp>
      <p:sp>
        <p:nvSpPr>
          <p:cNvPr id="9" name="CuadroTexto 8"/>
          <p:cNvSpPr txBox="1"/>
          <p:nvPr/>
        </p:nvSpPr>
        <p:spPr>
          <a:xfrm>
            <a:off x="8388424" y="6516052"/>
            <a:ext cx="792088" cy="369332"/>
          </a:xfrm>
          <a:prstGeom prst="rect">
            <a:avLst/>
          </a:prstGeom>
          <a:noFill/>
        </p:spPr>
        <p:txBody>
          <a:bodyPr wrap="square" rtlCol="0">
            <a:spAutoFit/>
          </a:bodyPr>
          <a:lstStyle/>
          <a:p>
            <a:r>
              <a:rPr lang="es-MX" dirty="0" smtClean="0"/>
              <a:t>15/27</a:t>
            </a:r>
            <a:endParaRPr lang="es-MX" dirty="0"/>
          </a:p>
        </p:txBody>
      </p:sp>
    </p:spTree>
    <p:extLst>
      <p:ext uri="{BB962C8B-B14F-4D97-AF65-F5344CB8AC3E}">
        <p14:creationId xmlns:p14="http://schemas.microsoft.com/office/powerpoint/2010/main" val="198141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n para popocatepetl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76" y="556953"/>
            <a:ext cx="3886825" cy="2579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s://2.bp.blogspot.com/-FNh71-_tI10/V_A1mh-YitI/AAAAAAAAqXg/uwc9N9Z7oFcBdJZu4XeOJILx8ZBbeesWACLcB/s640/volcan%2Bcolim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47097" y="556953"/>
            <a:ext cx="3294072" cy="257943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36575" y="704088"/>
            <a:ext cx="3886825" cy="369332"/>
          </a:xfrm>
          <a:prstGeom prst="rect">
            <a:avLst/>
          </a:prstGeom>
          <a:noFill/>
        </p:spPr>
        <p:txBody>
          <a:bodyPr wrap="square" rtlCol="0">
            <a:spAutoFit/>
          </a:bodyPr>
          <a:lstStyle/>
          <a:p>
            <a:r>
              <a:rPr lang="es-MX" dirty="0" smtClean="0">
                <a:solidFill>
                  <a:schemeClr val="bg1"/>
                </a:solidFill>
              </a:rPr>
              <a:t>Don Goyo amanece de malos humos…</a:t>
            </a:r>
            <a:endParaRPr lang="es-MX" dirty="0">
              <a:solidFill>
                <a:schemeClr val="bg1"/>
              </a:solidFill>
            </a:endParaRPr>
          </a:p>
        </p:txBody>
      </p:sp>
      <p:sp>
        <p:nvSpPr>
          <p:cNvPr id="5" name="CuadroTexto 4"/>
          <p:cNvSpPr txBox="1"/>
          <p:nvPr/>
        </p:nvSpPr>
        <p:spPr>
          <a:xfrm>
            <a:off x="21565" y="3325626"/>
            <a:ext cx="6210071" cy="3262432"/>
          </a:xfrm>
          <a:prstGeom prst="rect">
            <a:avLst/>
          </a:prstGeom>
          <a:noFill/>
        </p:spPr>
        <p:txBody>
          <a:bodyPr wrap="square" rtlCol="0">
            <a:spAutoFit/>
          </a:bodyPr>
          <a:lstStyle/>
          <a:p>
            <a:r>
              <a:rPr lang="es-MX" sz="1600" dirty="0" smtClean="0">
                <a:latin typeface="Arial" panose="020B0604020202020204" pitchFamily="34" charset="0"/>
                <a:cs typeface="Arial" panose="020B0604020202020204" pitchFamily="34" charset="0"/>
              </a:rPr>
              <a:t>En 1519, cuando Cortés se trasladaba a la Gran Tenochtitlán, observó las fumarolas en el volcán Popocatépetl (</a:t>
            </a:r>
            <a:r>
              <a:rPr lang="es-MX" sz="1600" i="1" dirty="0" smtClean="0">
                <a:latin typeface="Arial" panose="020B0604020202020204" pitchFamily="34" charset="0"/>
                <a:cs typeface="Arial" panose="020B0604020202020204" pitchFamily="34" charset="0"/>
              </a:rPr>
              <a:t>montaña que humea</a:t>
            </a:r>
            <a:r>
              <a:rPr lang="es-MX" sz="1600" dirty="0" smtClean="0">
                <a:latin typeface="Arial" panose="020B0604020202020204" pitchFamily="34" charset="0"/>
                <a:cs typeface="Arial" panose="020B0604020202020204" pitchFamily="34" charset="0"/>
              </a:rPr>
              <a:t>) y mandó a uno de sus capitanes a verificar de qué se trataba… Desde entonces, el volcán está activo, es decir, hace ya </a:t>
            </a:r>
            <a:r>
              <a:rPr lang="es-MX" sz="1600" i="1" dirty="0" smtClean="0">
                <a:latin typeface="Arial" panose="020B0604020202020204" pitchFamily="34" charset="0"/>
                <a:cs typeface="Arial" panose="020B0604020202020204" pitchFamily="34" charset="0"/>
              </a:rPr>
              <a:t>por lo menos </a:t>
            </a:r>
            <a:r>
              <a:rPr lang="es-MX" sz="1600" dirty="0" smtClean="0">
                <a:latin typeface="Arial" panose="020B0604020202020204" pitchFamily="34" charset="0"/>
                <a:cs typeface="Arial" panose="020B0604020202020204" pitchFamily="34" charset="0"/>
              </a:rPr>
              <a:t>unos 500 años. </a:t>
            </a:r>
            <a:endParaRPr lang="es-MX" sz="1600" dirty="0">
              <a:latin typeface="Arial" panose="020B0604020202020204" pitchFamily="34" charset="0"/>
              <a:cs typeface="Arial" panose="020B0604020202020204" pitchFamily="34" charset="0"/>
            </a:endParaRPr>
          </a:p>
          <a:p>
            <a:endParaRPr lang="es-MX" dirty="0" smtClean="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Las erupciones no se pueden predecir, por ejemplo, se sabe que el Popocatépetl o el volcán de Colima están en erupción, sin embargo, es muy difícil prevenir si pronto habrá un evento mayor, digamos que catastrófico como el del Etna en 1669 cuando prácticamente sepultó la villa </a:t>
            </a:r>
            <a:r>
              <a:rPr lang="es-MX" dirty="0" err="1" smtClean="0">
                <a:latin typeface="Arial" panose="020B0604020202020204" pitchFamily="34" charset="0"/>
                <a:cs typeface="Arial" panose="020B0604020202020204" pitchFamily="34" charset="0"/>
              </a:rPr>
              <a:t>Nicolosi</a:t>
            </a:r>
            <a:r>
              <a:rPr lang="es-MX" dirty="0" smtClean="0">
                <a:latin typeface="Arial" panose="020B0604020202020204" pitchFamily="34" charset="0"/>
                <a:cs typeface="Arial" panose="020B0604020202020204" pitchFamily="34" charset="0"/>
              </a:rPr>
              <a:t> en Sicilia, Italia. </a:t>
            </a:r>
            <a:endParaRPr lang="es-MX" dirty="0">
              <a:latin typeface="Arial" panose="020B0604020202020204" pitchFamily="34" charset="0"/>
              <a:cs typeface="Arial" panose="020B0604020202020204" pitchFamily="34" charset="0"/>
            </a:endParaRPr>
          </a:p>
        </p:txBody>
      </p:sp>
      <p:pic>
        <p:nvPicPr>
          <p:cNvPr id="3074" name="Picture 2" descr="https://upload.wikimedia.org/wikipedia/commons/thumb/a/ab/Etnas_1669_eruption.jpg/220px-Etnas_1669_erup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071" y="4114800"/>
            <a:ext cx="2862428" cy="2314801"/>
          </a:xfrm>
          <a:prstGeom prst="rect">
            <a:avLst/>
          </a:prstGeom>
          <a:noFill/>
          <a:extLst>
            <a:ext uri="{909E8E84-426E-40DD-AFC4-6F175D3DCCD1}">
              <a14:hiddenFill xmlns:a14="http://schemas.microsoft.com/office/drawing/2010/main">
                <a:solidFill>
                  <a:srgbClr val="FFFFFF"/>
                </a:solidFill>
              </a14:hiddenFill>
            </a:ext>
          </a:extLst>
        </p:spPr>
      </p:pic>
      <p:sp>
        <p:nvSpPr>
          <p:cNvPr id="7" name="Flecha derecha 6"/>
          <p:cNvSpPr/>
          <p:nvPr/>
        </p:nvSpPr>
        <p:spPr>
          <a:xfrm rot="5985494">
            <a:off x="7370063" y="4652757"/>
            <a:ext cx="713232" cy="630936"/>
          </a:xfrm>
          <a:prstGeom prst="rightArrow">
            <a:avLst/>
          </a:prstGeom>
          <a:solidFill>
            <a:srgbClr val="E3B7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6721957" y="3785052"/>
            <a:ext cx="2139696" cy="369332"/>
          </a:xfrm>
          <a:prstGeom prst="rect">
            <a:avLst/>
          </a:prstGeom>
          <a:noFill/>
        </p:spPr>
        <p:txBody>
          <a:bodyPr wrap="square" rtlCol="0">
            <a:spAutoFit/>
          </a:bodyPr>
          <a:lstStyle/>
          <a:p>
            <a:r>
              <a:rPr lang="es-MX" dirty="0" smtClean="0"/>
              <a:t>Volcán Etna, Sicilia </a:t>
            </a:r>
            <a:endParaRPr lang="es-MX" dirty="0"/>
          </a:p>
        </p:txBody>
      </p:sp>
      <p:sp>
        <p:nvSpPr>
          <p:cNvPr id="10" name="CuadroTexto 9"/>
          <p:cNvSpPr txBox="1"/>
          <p:nvPr/>
        </p:nvSpPr>
        <p:spPr>
          <a:xfrm>
            <a:off x="6231636" y="6060269"/>
            <a:ext cx="1783080" cy="369332"/>
          </a:xfrm>
          <a:prstGeom prst="rect">
            <a:avLst/>
          </a:prstGeom>
          <a:noFill/>
        </p:spPr>
        <p:txBody>
          <a:bodyPr wrap="square" rtlCol="0">
            <a:spAutoFit/>
          </a:bodyPr>
          <a:lstStyle/>
          <a:p>
            <a:r>
              <a:rPr lang="es-MX" dirty="0" err="1" smtClean="0">
                <a:solidFill>
                  <a:schemeClr val="bg1"/>
                </a:solidFill>
              </a:rPr>
              <a:t>Nicolosi</a:t>
            </a:r>
            <a:r>
              <a:rPr lang="es-MX" dirty="0" smtClean="0">
                <a:solidFill>
                  <a:schemeClr val="bg1"/>
                </a:solidFill>
              </a:rPr>
              <a:t> </a:t>
            </a:r>
            <a:endParaRPr lang="es-MX" dirty="0">
              <a:solidFill>
                <a:schemeClr val="bg1"/>
              </a:solidFill>
            </a:endParaRPr>
          </a:p>
        </p:txBody>
      </p:sp>
      <p:sp>
        <p:nvSpPr>
          <p:cNvPr id="12" name="CuadroTexto 11"/>
          <p:cNvSpPr txBox="1"/>
          <p:nvPr/>
        </p:nvSpPr>
        <p:spPr>
          <a:xfrm>
            <a:off x="8465609" y="6488668"/>
            <a:ext cx="792088" cy="369332"/>
          </a:xfrm>
          <a:prstGeom prst="rect">
            <a:avLst/>
          </a:prstGeom>
          <a:noFill/>
        </p:spPr>
        <p:txBody>
          <a:bodyPr wrap="square" rtlCol="0">
            <a:spAutoFit/>
          </a:bodyPr>
          <a:lstStyle/>
          <a:p>
            <a:r>
              <a:rPr lang="es-MX" dirty="0" smtClean="0"/>
              <a:t>16/27</a:t>
            </a:r>
            <a:endParaRPr lang="es-MX" dirty="0"/>
          </a:p>
        </p:txBody>
      </p:sp>
    </p:spTree>
    <p:extLst>
      <p:ext uri="{BB962C8B-B14F-4D97-AF65-F5344CB8AC3E}">
        <p14:creationId xmlns:p14="http://schemas.microsoft.com/office/powerpoint/2010/main" val="29423065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sultado de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672" y="48311"/>
            <a:ext cx="3384376" cy="1930349"/>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8460432" y="6525344"/>
            <a:ext cx="792088" cy="369332"/>
          </a:xfrm>
          <a:prstGeom prst="rect">
            <a:avLst/>
          </a:prstGeom>
          <a:noFill/>
        </p:spPr>
        <p:txBody>
          <a:bodyPr wrap="square" rtlCol="0">
            <a:spAutoFit/>
          </a:bodyPr>
          <a:lstStyle/>
          <a:p>
            <a:r>
              <a:rPr lang="es-MX" dirty="0" smtClean="0"/>
              <a:t>17/27</a:t>
            </a:r>
            <a:endParaRPr lang="es-MX" dirty="0"/>
          </a:p>
        </p:txBody>
      </p:sp>
      <p:graphicFrame>
        <p:nvGraphicFramePr>
          <p:cNvPr id="7" name="Tabla 6"/>
          <p:cNvGraphicFramePr>
            <a:graphicFrameLocks noGrp="1"/>
          </p:cNvGraphicFramePr>
          <p:nvPr>
            <p:extLst>
              <p:ext uri="{D42A27DB-BD31-4B8C-83A1-F6EECF244321}">
                <p14:modId xmlns:p14="http://schemas.microsoft.com/office/powerpoint/2010/main" val="2259022246"/>
              </p:ext>
            </p:extLst>
          </p:nvPr>
        </p:nvGraphicFramePr>
        <p:xfrm>
          <a:off x="395536" y="2026972"/>
          <a:ext cx="8352928" cy="4401748"/>
        </p:xfrm>
        <a:graphic>
          <a:graphicData uri="http://schemas.openxmlformats.org/drawingml/2006/table">
            <a:tbl>
              <a:tblPr/>
              <a:tblGrid>
                <a:gridCol w="2376264"/>
                <a:gridCol w="1080120"/>
                <a:gridCol w="1800200"/>
                <a:gridCol w="1584176"/>
                <a:gridCol w="1512168"/>
              </a:tblGrid>
              <a:tr h="648072">
                <a:tc>
                  <a:txBody>
                    <a:bodyPr/>
                    <a:lstStyle/>
                    <a:p>
                      <a:pPr algn="ctr"/>
                      <a:r>
                        <a:rPr lang="es-MX" sz="1400" b="1" dirty="0">
                          <a:solidFill>
                            <a:schemeClr val="bg1"/>
                          </a:solidFill>
                          <a:effectLst/>
                          <a:latin typeface="Arial" panose="020B0604020202020204" pitchFamily="34" charset="0"/>
                          <a:cs typeface="Arial" panose="020B0604020202020204" pitchFamily="34" charset="0"/>
                        </a:rPr>
                        <a:t>Tipos de </a:t>
                      </a:r>
                      <a:r>
                        <a:rPr lang="es-MX" sz="1400" b="1" dirty="0" err="1">
                          <a:solidFill>
                            <a:schemeClr val="bg1"/>
                          </a:solidFill>
                          <a:effectLst/>
                          <a:latin typeface="Arial" panose="020B0604020202020204" pitchFamily="34" charset="0"/>
                          <a:cs typeface="Arial" panose="020B0604020202020204" pitchFamily="34" charset="0"/>
                        </a:rPr>
                        <a:t>ANP</a:t>
                      </a:r>
                      <a:endParaRPr lang="es-MX" sz="1400" dirty="0">
                        <a:solidFill>
                          <a:schemeClr val="bg1"/>
                        </a:solidFill>
                        <a:effectLst/>
                        <a:latin typeface="Arial" panose="020B0604020202020204" pitchFamily="34" charset="0"/>
                        <a:cs typeface="Arial" panose="020B0604020202020204" pitchFamily="34" charset="0"/>
                      </a:endParaRPr>
                    </a:p>
                  </a:txBody>
                  <a:tcPr marL="17960" marR="17960" marT="8980" marB="8980" anchor="ctr">
                    <a:lnL>
                      <a:noFill/>
                    </a:lnL>
                    <a:lnR>
                      <a:noFill/>
                    </a:lnR>
                    <a:lnT>
                      <a:noFill/>
                    </a:lnT>
                    <a:lnB>
                      <a:noFill/>
                    </a:lnB>
                    <a:solidFill>
                      <a:schemeClr val="tx1"/>
                    </a:solidFill>
                  </a:tcPr>
                </a:tc>
                <a:tc>
                  <a:txBody>
                    <a:bodyPr/>
                    <a:lstStyle/>
                    <a:p>
                      <a:pPr algn="ctr"/>
                      <a:r>
                        <a:rPr lang="es-MX" sz="1400" b="1" dirty="0">
                          <a:solidFill>
                            <a:schemeClr val="bg1"/>
                          </a:solidFill>
                          <a:effectLst/>
                          <a:latin typeface="Arial" panose="020B0604020202020204" pitchFamily="34" charset="0"/>
                          <a:cs typeface="Arial" panose="020B0604020202020204" pitchFamily="34" charset="0"/>
                        </a:rPr>
                        <a:t>Numero de </a:t>
                      </a:r>
                      <a:r>
                        <a:rPr lang="es-MX" sz="1400" b="1" dirty="0" err="1">
                          <a:solidFill>
                            <a:schemeClr val="bg1"/>
                          </a:solidFill>
                          <a:effectLst/>
                          <a:latin typeface="Arial" panose="020B0604020202020204" pitchFamily="34" charset="0"/>
                          <a:cs typeface="Arial" panose="020B0604020202020204" pitchFamily="34" charset="0"/>
                        </a:rPr>
                        <a:t>ANP</a:t>
                      </a:r>
                      <a:endParaRPr lang="es-MX" sz="1400" dirty="0">
                        <a:solidFill>
                          <a:schemeClr val="bg1"/>
                        </a:solidFill>
                        <a:effectLst/>
                        <a:latin typeface="Arial" panose="020B0604020202020204" pitchFamily="34" charset="0"/>
                        <a:cs typeface="Arial" panose="020B0604020202020204" pitchFamily="34" charset="0"/>
                      </a:endParaRPr>
                    </a:p>
                  </a:txBody>
                  <a:tcPr marL="17960" marR="17960" marT="8980" marB="8980" anchor="ctr">
                    <a:lnL>
                      <a:noFill/>
                    </a:lnL>
                    <a:lnR>
                      <a:noFill/>
                    </a:lnR>
                    <a:lnT>
                      <a:noFill/>
                    </a:lnT>
                    <a:lnB>
                      <a:noFill/>
                    </a:lnB>
                    <a:solidFill>
                      <a:schemeClr val="tx1"/>
                    </a:solidFill>
                  </a:tcPr>
                </a:tc>
                <a:tc>
                  <a:txBody>
                    <a:bodyPr/>
                    <a:lstStyle/>
                    <a:p>
                      <a:pPr algn="ctr"/>
                      <a:r>
                        <a:rPr lang="es-MX" sz="1400" b="1" dirty="0">
                          <a:solidFill>
                            <a:schemeClr val="bg1"/>
                          </a:solidFill>
                          <a:effectLst/>
                          <a:latin typeface="Arial" panose="020B0604020202020204" pitchFamily="34" charset="0"/>
                          <a:cs typeface="Arial" panose="020B0604020202020204" pitchFamily="34" charset="0"/>
                        </a:rPr>
                        <a:t>% de </a:t>
                      </a:r>
                      <a:r>
                        <a:rPr lang="es-MX" sz="1400" b="1" dirty="0" err="1">
                          <a:solidFill>
                            <a:schemeClr val="bg1"/>
                          </a:solidFill>
                          <a:effectLst/>
                          <a:latin typeface="Arial" panose="020B0604020202020204" pitchFamily="34" charset="0"/>
                          <a:cs typeface="Arial" panose="020B0604020202020204" pitchFamily="34" charset="0"/>
                        </a:rPr>
                        <a:t>ANP</a:t>
                      </a:r>
                      <a:r>
                        <a:rPr lang="es-MX" sz="1400" b="1" dirty="0">
                          <a:solidFill>
                            <a:schemeClr val="bg1"/>
                          </a:solidFill>
                          <a:effectLst/>
                          <a:latin typeface="Arial" panose="020B0604020202020204" pitchFamily="34" charset="0"/>
                          <a:cs typeface="Arial" panose="020B0604020202020204" pitchFamily="34" charset="0"/>
                        </a:rPr>
                        <a:t> (Totales)</a:t>
                      </a:r>
                      <a:endParaRPr lang="es-MX" sz="1400" dirty="0">
                        <a:solidFill>
                          <a:schemeClr val="bg1"/>
                        </a:solidFill>
                        <a:effectLst/>
                        <a:latin typeface="Arial" panose="020B0604020202020204" pitchFamily="34" charset="0"/>
                        <a:cs typeface="Arial" panose="020B0604020202020204" pitchFamily="34" charset="0"/>
                      </a:endParaRPr>
                    </a:p>
                  </a:txBody>
                  <a:tcPr marL="17960" marR="17960" marT="8980" marB="8980" anchor="ctr">
                    <a:lnL>
                      <a:noFill/>
                    </a:lnL>
                    <a:lnR>
                      <a:noFill/>
                    </a:lnR>
                    <a:lnT>
                      <a:noFill/>
                    </a:lnT>
                    <a:lnB>
                      <a:noFill/>
                    </a:lnB>
                    <a:solidFill>
                      <a:schemeClr val="tx1"/>
                    </a:solidFill>
                  </a:tcPr>
                </a:tc>
                <a:tc>
                  <a:txBody>
                    <a:bodyPr/>
                    <a:lstStyle/>
                    <a:p>
                      <a:pPr algn="ctr"/>
                      <a:r>
                        <a:rPr lang="es-MX" sz="1400" b="1" dirty="0">
                          <a:solidFill>
                            <a:schemeClr val="bg1"/>
                          </a:solidFill>
                          <a:effectLst/>
                          <a:latin typeface="Arial" panose="020B0604020202020204" pitchFamily="34" charset="0"/>
                          <a:cs typeface="Arial" panose="020B0604020202020204" pitchFamily="34" charset="0"/>
                        </a:rPr>
                        <a:t>Superficie en Ha</a:t>
                      </a:r>
                      <a:endParaRPr lang="es-MX" sz="1400" dirty="0">
                        <a:solidFill>
                          <a:schemeClr val="bg1"/>
                        </a:solidFill>
                        <a:effectLst/>
                        <a:latin typeface="Arial" panose="020B0604020202020204" pitchFamily="34" charset="0"/>
                        <a:cs typeface="Arial" panose="020B0604020202020204" pitchFamily="34" charset="0"/>
                      </a:endParaRPr>
                    </a:p>
                  </a:txBody>
                  <a:tcPr marL="17960" marR="17960" marT="8980" marB="8980" anchor="ctr">
                    <a:lnL>
                      <a:noFill/>
                    </a:lnL>
                    <a:lnR>
                      <a:noFill/>
                    </a:lnR>
                    <a:lnT>
                      <a:noFill/>
                    </a:lnT>
                    <a:lnB>
                      <a:noFill/>
                    </a:lnB>
                    <a:solidFill>
                      <a:schemeClr val="tx1"/>
                    </a:solidFill>
                  </a:tcPr>
                </a:tc>
                <a:tc>
                  <a:txBody>
                    <a:bodyPr/>
                    <a:lstStyle/>
                    <a:p>
                      <a:pPr algn="ctr"/>
                      <a:r>
                        <a:rPr lang="es-MX" sz="1400" b="1" dirty="0">
                          <a:solidFill>
                            <a:schemeClr val="bg1"/>
                          </a:solidFill>
                          <a:effectLst/>
                          <a:latin typeface="Arial" panose="020B0604020202020204" pitchFamily="34" charset="0"/>
                          <a:cs typeface="Arial" panose="020B0604020202020204" pitchFamily="34" charset="0"/>
                        </a:rPr>
                        <a:t>% de </a:t>
                      </a:r>
                      <a:r>
                        <a:rPr lang="es-MX" sz="1400" b="1" dirty="0" err="1">
                          <a:solidFill>
                            <a:schemeClr val="bg1"/>
                          </a:solidFill>
                          <a:effectLst/>
                          <a:latin typeface="Arial" panose="020B0604020202020204" pitchFamily="34" charset="0"/>
                          <a:cs typeface="Arial" panose="020B0604020202020204" pitchFamily="34" charset="0"/>
                        </a:rPr>
                        <a:t>Sup</a:t>
                      </a:r>
                      <a:r>
                        <a:rPr lang="es-MX" sz="1400" b="1" dirty="0">
                          <a:solidFill>
                            <a:schemeClr val="bg1"/>
                          </a:solidFill>
                          <a:effectLst/>
                          <a:latin typeface="Arial" panose="020B0604020202020204" pitchFamily="34" charset="0"/>
                          <a:cs typeface="Arial" panose="020B0604020202020204" pitchFamily="34" charset="0"/>
                        </a:rPr>
                        <a:t>.</a:t>
                      </a:r>
                      <a:endParaRPr lang="es-MX" sz="1400" dirty="0">
                        <a:solidFill>
                          <a:schemeClr val="bg1"/>
                        </a:solidFill>
                        <a:effectLst/>
                        <a:latin typeface="Arial" panose="020B0604020202020204" pitchFamily="34" charset="0"/>
                        <a:cs typeface="Arial" panose="020B0604020202020204" pitchFamily="34" charset="0"/>
                      </a:endParaRPr>
                    </a:p>
                  </a:txBody>
                  <a:tcPr marL="17960" marR="17960" marT="8980" marB="8980" anchor="ctr">
                    <a:lnL>
                      <a:noFill/>
                    </a:lnL>
                    <a:lnR>
                      <a:noFill/>
                    </a:lnR>
                    <a:lnT>
                      <a:noFill/>
                    </a:lnT>
                    <a:lnB>
                      <a:noFill/>
                    </a:lnB>
                    <a:solidFill>
                      <a:schemeClr val="tx1"/>
                    </a:solidFill>
                  </a:tcPr>
                </a:tc>
              </a:tr>
              <a:tr h="556765">
                <a:tc>
                  <a:txBody>
                    <a:bodyPr/>
                    <a:lstStyle/>
                    <a:p>
                      <a:pPr algn="ctr"/>
                      <a:r>
                        <a:rPr lang="es-MX" sz="1400" dirty="0">
                          <a:solidFill>
                            <a:schemeClr val="bg1"/>
                          </a:solidFill>
                          <a:effectLst/>
                          <a:latin typeface="Arial" panose="020B0604020202020204" pitchFamily="34" charset="0"/>
                          <a:cs typeface="Arial" panose="020B0604020202020204" pitchFamily="34" charset="0"/>
                        </a:rPr>
                        <a:t>Reservas de la Biosfera</a:t>
                      </a:r>
                    </a:p>
                  </a:txBody>
                  <a:tcPr marL="17960" marR="17960" marT="8980" marB="8980" anchor="ctr">
                    <a:lnL>
                      <a:noFill/>
                    </a:lnL>
                    <a:lnR>
                      <a:noFill/>
                    </a:lnR>
                    <a:lnT>
                      <a:noFill/>
                    </a:lnT>
                    <a:lnB>
                      <a:noFill/>
                    </a:lnB>
                    <a:solidFill>
                      <a:schemeClr val="tx1"/>
                    </a:solidFill>
                  </a:tcPr>
                </a:tc>
                <a:tc>
                  <a:txBody>
                    <a:bodyPr/>
                    <a:lstStyle/>
                    <a:p>
                      <a:pPr algn="ctr"/>
                      <a:r>
                        <a:rPr lang="es-MX" sz="1400" dirty="0">
                          <a:solidFill>
                            <a:schemeClr val="bg1"/>
                          </a:solidFill>
                          <a:effectLst/>
                          <a:latin typeface="Arial" panose="020B0604020202020204" pitchFamily="34" charset="0"/>
                          <a:cs typeface="Arial" panose="020B0604020202020204" pitchFamily="34" charset="0"/>
                        </a:rPr>
                        <a:t>40</a:t>
                      </a:r>
                    </a:p>
                  </a:txBody>
                  <a:tcPr marL="17960" marR="17960" marT="8980" marB="8980" anchor="ctr">
                    <a:lnL>
                      <a:noFill/>
                    </a:lnL>
                    <a:lnR>
                      <a:noFill/>
                    </a:lnR>
                    <a:lnT>
                      <a:noFill/>
                    </a:lnT>
                    <a:lnB>
                      <a:noFill/>
                    </a:lnB>
                    <a:solidFill>
                      <a:schemeClr val="tx1"/>
                    </a:solidFill>
                  </a:tcPr>
                </a:tc>
                <a:tc>
                  <a:txBody>
                    <a:bodyPr/>
                    <a:lstStyle/>
                    <a:p>
                      <a:pPr algn="ctr"/>
                      <a:r>
                        <a:rPr lang="es-MX" sz="1400" dirty="0">
                          <a:solidFill>
                            <a:schemeClr val="bg1"/>
                          </a:solidFill>
                          <a:effectLst/>
                          <a:latin typeface="Arial" panose="020B0604020202020204" pitchFamily="34" charset="0"/>
                          <a:cs typeface="Arial" panose="020B0604020202020204" pitchFamily="34" charset="0"/>
                        </a:rPr>
                        <a:t>23.1</a:t>
                      </a:r>
                    </a:p>
                  </a:txBody>
                  <a:tcPr marL="17960" marR="17960" marT="8980" marB="8980" anchor="ctr">
                    <a:lnL>
                      <a:noFill/>
                    </a:lnL>
                    <a:lnR>
                      <a:noFill/>
                    </a:lnR>
                    <a:lnT>
                      <a:noFill/>
                    </a:lnT>
                    <a:lnB>
                      <a:noFill/>
                    </a:lnB>
                    <a:solidFill>
                      <a:schemeClr val="tx1"/>
                    </a:solidFill>
                  </a:tcPr>
                </a:tc>
                <a:tc>
                  <a:txBody>
                    <a:bodyPr/>
                    <a:lstStyle/>
                    <a:p>
                      <a:pPr algn="ctr"/>
                      <a:r>
                        <a:rPr lang="es-MX" sz="1400" dirty="0">
                          <a:solidFill>
                            <a:schemeClr val="bg1"/>
                          </a:solidFill>
                          <a:effectLst/>
                          <a:latin typeface="Arial" panose="020B0604020202020204" pitchFamily="34" charset="0"/>
                          <a:cs typeface="Arial" panose="020B0604020202020204" pitchFamily="34" charset="0"/>
                        </a:rPr>
                        <a:t>12,518,923</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51.30</a:t>
                      </a:r>
                    </a:p>
                  </a:txBody>
                  <a:tcPr marL="17960" marR="17960" marT="8980" marB="8980" anchor="ctr">
                    <a:lnL>
                      <a:noFill/>
                    </a:lnL>
                    <a:lnR>
                      <a:noFill/>
                    </a:lnR>
                    <a:lnT>
                      <a:noFill/>
                    </a:lnT>
                    <a:lnB>
                      <a:noFill/>
                    </a:lnB>
                    <a:solidFill>
                      <a:schemeClr val="tx1"/>
                    </a:solidFill>
                  </a:tcPr>
                </a:tc>
              </a:tr>
              <a:tr h="502885">
                <a:tc>
                  <a:txBody>
                    <a:bodyPr/>
                    <a:lstStyle/>
                    <a:p>
                      <a:pPr algn="ctr"/>
                      <a:r>
                        <a:rPr lang="es-MX" sz="1400">
                          <a:solidFill>
                            <a:schemeClr val="bg1"/>
                          </a:solidFill>
                          <a:effectLst/>
                          <a:latin typeface="Arial" panose="020B0604020202020204" pitchFamily="34" charset="0"/>
                          <a:cs typeface="Arial" panose="020B0604020202020204" pitchFamily="34" charset="0"/>
                        </a:rPr>
                        <a:t>Parques Nacionales</a:t>
                      </a:r>
                    </a:p>
                  </a:txBody>
                  <a:tcPr marL="17960" marR="17960" marT="8980" marB="8980" anchor="ctr">
                    <a:lnL>
                      <a:noFill/>
                    </a:lnL>
                    <a:lnR>
                      <a:noFill/>
                    </a:lnR>
                    <a:lnT>
                      <a:noFill/>
                    </a:lnT>
                    <a:lnB>
                      <a:noFill/>
                    </a:lnB>
                    <a:solidFill>
                      <a:schemeClr val="tx1"/>
                    </a:solidFill>
                  </a:tcPr>
                </a:tc>
                <a:tc>
                  <a:txBody>
                    <a:bodyPr/>
                    <a:lstStyle/>
                    <a:p>
                      <a:pPr algn="ctr"/>
                      <a:r>
                        <a:rPr lang="es-MX" sz="1400" dirty="0">
                          <a:solidFill>
                            <a:schemeClr val="bg1"/>
                          </a:solidFill>
                          <a:effectLst/>
                          <a:latin typeface="Arial" panose="020B0604020202020204" pitchFamily="34" charset="0"/>
                          <a:cs typeface="Arial" panose="020B0604020202020204" pitchFamily="34" charset="0"/>
                        </a:rPr>
                        <a:t>67</a:t>
                      </a:r>
                    </a:p>
                  </a:txBody>
                  <a:tcPr marL="17960" marR="17960" marT="8980" marB="8980" anchor="ctr">
                    <a:lnL>
                      <a:noFill/>
                    </a:lnL>
                    <a:lnR>
                      <a:noFill/>
                    </a:lnR>
                    <a:lnT>
                      <a:noFill/>
                    </a:lnT>
                    <a:lnB>
                      <a:noFill/>
                    </a:lnB>
                    <a:solidFill>
                      <a:schemeClr val="tx1"/>
                    </a:solidFill>
                  </a:tcPr>
                </a:tc>
                <a:tc>
                  <a:txBody>
                    <a:bodyPr/>
                    <a:lstStyle/>
                    <a:p>
                      <a:pPr algn="ctr"/>
                      <a:r>
                        <a:rPr lang="es-MX" sz="1400" dirty="0">
                          <a:solidFill>
                            <a:schemeClr val="bg1"/>
                          </a:solidFill>
                          <a:effectLst/>
                          <a:latin typeface="Arial" panose="020B0604020202020204" pitchFamily="34" charset="0"/>
                          <a:cs typeface="Arial" panose="020B0604020202020204" pitchFamily="34" charset="0"/>
                        </a:rPr>
                        <a:t>38.72</a:t>
                      </a:r>
                    </a:p>
                  </a:txBody>
                  <a:tcPr marL="17960" marR="17960" marT="8980" marB="8980" anchor="ctr">
                    <a:lnL>
                      <a:noFill/>
                    </a:lnL>
                    <a:lnR>
                      <a:noFill/>
                    </a:lnR>
                    <a:lnT>
                      <a:noFill/>
                    </a:lnT>
                    <a:lnB>
                      <a:noFill/>
                    </a:lnB>
                    <a:solidFill>
                      <a:schemeClr val="tx1"/>
                    </a:solidFill>
                  </a:tcPr>
                </a:tc>
                <a:tc>
                  <a:txBody>
                    <a:bodyPr/>
                    <a:lstStyle/>
                    <a:p>
                      <a:pPr algn="ctr"/>
                      <a:r>
                        <a:rPr lang="es-MX" sz="1400" dirty="0">
                          <a:solidFill>
                            <a:schemeClr val="bg1"/>
                          </a:solidFill>
                          <a:effectLst/>
                          <a:latin typeface="Arial" panose="020B0604020202020204" pitchFamily="34" charset="0"/>
                          <a:cs typeface="Arial" panose="020B0604020202020204" pitchFamily="34" charset="0"/>
                        </a:rPr>
                        <a:t>1,482,489</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6.07</a:t>
                      </a:r>
                    </a:p>
                  </a:txBody>
                  <a:tcPr marL="17960" marR="17960" marT="8980" marB="8980" anchor="ctr">
                    <a:lnL>
                      <a:noFill/>
                    </a:lnL>
                    <a:lnR>
                      <a:noFill/>
                    </a:lnR>
                    <a:lnT>
                      <a:noFill/>
                    </a:lnT>
                    <a:lnB>
                      <a:noFill/>
                    </a:lnB>
                    <a:solidFill>
                      <a:schemeClr val="tx1"/>
                    </a:solidFill>
                  </a:tcPr>
                </a:tc>
              </a:tr>
              <a:tr h="341243">
                <a:tc>
                  <a:txBody>
                    <a:bodyPr/>
                    <a:lstStyle/>
                    <a:p>
                      <a:pPr algn="ctr"/>
                      <a:r>
                        <a:rPr lang="es-MX" sz="1400">
                          <a:solidFill>
                            <a:schemeClr val="bg1"/>
                          </a:solidFill>
                          <a:effectLst/>
                          <a:latin typeface="Arial" panose="020B0604020202020204" pitchFamily="34" charset="0"/>
                          <a:cs typeface="Arial" panose="020B0604020202020204" pitchFamily="34" charset="0"/>
                        </a:rPr>
                        <a:t>Monumentos Naturales</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5</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2.9</a:t>
                      </a:r>
                    </a:p>
                  </a:txBody>
                  <a:tcPr marL="17960" marR="17960" marT="8980" marB="8980" anchor="ctr">
                    <a:lnL>
                      <a:noFill/>
                    </a:lnL>
                    <a:lnR>
                      <a:noFill/>
                    </a:lnR>
                    <a:lnT>
                      <a:noFill/>
                    </a:lnT>
                    <a:lnB>
                      <a:noFill/>
                    </a:lnB>
                    <a:solidFill>
                      <a:schemeClr val="tx1"/>
                    </a:solidFill>
                  </a:tcPr>
                </a:tc>
                <a:tc>
                  <a:txBody>
                    <a:bodyPr/>
                    <a:lstStyle/>
                    <a:p>
                      <a:pPr algn="ctr"/>
                      <a:r>
                        <a:rPr lang="es-MX" sz="1400" dirty="0">
                          <a:solidFill>
                            <a:schemeClr val="bg1"/>
                          </a:solidFill>
                          <a:effectLst/>
                          <a:latin typeface="Arial" panose="020B0604020202020204" pitchFamily="34" charset="0"/>
                          <a:cs typeface="Arial" panose="020B0604020202020204" pitchFamily="34" charset="0"/>
                        </a:rPr>
                        <a:t>16,268</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0.06</a:t>
                      </a:r>
                    </a:p>
                  </a:txBody>
                  <a:tcPr marL="17960" marR="17960" marT="8980" marB="8980" anchor="ctr">
                    <a:lnL>
                      <a:noFill/>
                    </a:lnL>
                    <a:lnR>
                      <a:noFill/>
                    </a:lnR>
                    <a:lnT>
                      <a:noFill/>
                    </a:lnT>
                    <a:lnB>
                      <a:noFill/>
                    </a:lnB>
                    <a:solidFill>
                      <a:schemeClr val="tx1"/>
                    </a:solidFill>
                  </a:tcPr>
                </a:tc>
              </a:tr>
              <a:tr h="502885">
                <a:tc>
                  <a:txBody>
                    <a:bodyPr/>
                    <a:lstStyle/>
                    <a:p>
                      <a:pPr algn="ctr"/>
                      <a:r>
                        <a:rPr lang="es-MX" sz="1400" dirty="0">
                          <a:solidFill>
                            <a:schemeClr val="bg1"/>
                          </a:solidFill>
                          <a:effectLst/>
                          <a:latin typeface="Arial" panose="020B0604020202020204" pitchFamily="34" charset="0"/>
                          <a:cs typeface="Arial" panose="020B0604020202020204" pitchFamily="34" charset="0"/>
                        </a:rPr>
                        <a:t>Áreas de Protección de Recursos Naturales</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7</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4.04</a:t>
                      </a:r>
                    </a:p>
                  </a:txBody>
                  <a:tcPr marL="17960" marR="17960" marT="8980" marB="8980" anchor="ctr">
                    <a:lnL>
                      <a:noFill/>
                    </a:lnL>
                    <a:lnR>
                      <a:noFill/>
                    </a:lnR>
                    <a:lnT>
                      <a:noFill/>
                    </a:lnT>
                    <a:lnB>
                      <a:noFill/>
                    </a:lnB>
                    <a:solidFill>
                      <a:schemeClr val="tx1"/>
                    </a:solidFill>
                  </a:tcPr>
                </a:tc>
                <a:tc>
                  <a:txBody>
                    <a:bodyPr/>
                    <a:lstStyle/>
                    <a:p>
                      <a:pPr algn="ctr"/>
                      <a:r>
                        <a:rPr lang="es-MX" sz="1400" dirty="0">
                          <a:solidFill>
                            <a:schemeClr val="bg1"/>
                          </a:solidFill>
                          <a:effectLst/>
                          <a:latin typeface="Arial" panose="020B0604020202020204" pitchFamily="34" charset="0"/>
                          <a:cs typeface="Arial" panose="020B0604020202020204" pitchFamily="34" charset="0"/>
                        </a:rPr>
                        <a:t>3,467,386</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14.20</a:t>
                      </a:r>
                    </a:p>
                  </a:txBody>
                  <a:tcPr marL="17960" marR="17960" marT="8980" marB="8980" anchor="ctr">
                    <a:lnL>
                      <a:noFill/>
                    </a:lnL>
                    <a:lnR>
                      <a:noFill/>
                    </a:lnR>
                    <a:lnT>
                      <a:noFill/>
                    </a:lnT>
                    <a:lnB>
                      <a:noFill/>
                    </a:lnB>
                    <a:solidFill>
                      <a:schemeClr val="tx1"/>
                    </a:solidFill>
                  </a:tcPr>
                </a:tc>
              </a:tr>
              <a:tr h="502885">
                <a:tc>
                  <a:txBody>
                    <a:bodyPr/>
                    <a:lstStyle/>
                    <a:p>
                      <a:pPr algn="ctr"/>
                      <a:r>
                        <a:rPr lang="es-MX" sz="1400">
                          <a:solidFill>
                            <a:schemeClr val="bg1"/>
                          </a:solidFill>
                          <a:effectLst/>
                          <a:latin typeface="Arial" panose="020B0604020202020204" pitchFamily="34" charset="0"/>
                          <a:cs typeface="Arial" panose="020B0604020202020204" pitchFamily="34" charset="0"/>
                        </a:rPr>
                        <a:t>Áreas de Protección de Flora y Fauna</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35</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20.23</a:t>
                      </a:r>
                    </a:p>
                  </a:txBody>
                  <a:tcPr marL="17960" marR="17960" marT="8980" marB="8980" anchor="ctr">
                    <a:lnL>
                      <a:noFill/>
                    </a:lnL>
                    <a:lnR>
                      <a:noFill/>
                    </a:lnR>
                    <a:lnT>
                      <a:noFill/>
                    </a:lnT>
                    <a:lnB>
                      <a:noFill/>
                    </a:lnB>
                    <a:solidFill>
                      <a:schemeClr val="tx1"/>
                    </a:solidFill>
                  </a:tcPr>
                </a:tc>
                <a:tc>
                  <a:txBody>
                    <a:bodyPr/>
                    <a:lstStyle/>
                    <a:p>
                      <a:pPr algn="ctr"/>
                      <a:r>
                        <a:rPr lang="es-MX" sz="1400" dirty="0">
                          <a:solidFill>
                            <a:schemeClr val="bg1"/>
                          </a:solidFill>
                          <a:effectLst/>
                          <a:latin typeface="Arial" panose="020B0604020202020204" pitchFamily="34" charset="0"/>
                          <a:cs typeface="Arial" panose="020B0604020202020204" pitchFamily="34" charset="0"/>
                        </a:rPr>
                        <a:t>6,588,822</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27.00</a:t>
                      </a:r>
                    </a:p>
                  </a:txBody>
                  <a:tcPr marL="17960" marR="17960" marT="8980" marB="8980" anchor="ctr">
                    <a:lnL>
                      <a:noFill/>
                    </a:lnL>
                    <a:lnR>
                      <a:noFill/>
                    </a:lnR>
                    <a:lnT>
                      <a:noFill/>
                    </a:lnT>
                    <a:lnB>
                      <a:noFill/>
                    </a:lnB>
                    <a:solidFill>
                      <a:schemeClr val="tx1"/>
                    </a:solidFill>
                  </a:tcPr>
                </a:tc>
              </a:tr>
              <a:tr h="395124">
                <a:tc>
                  <a:txBody>
                    <a:bodyPr/>
                    <a:lstStyle/>
                    <a:p>
                      <a:pPr algn="ctr"/>
                      <a:r>
                        <a:rPr lang="es-MX" sz="1400">
                          <a:solidFill>
                            <a:schemeClr val="bg1"/>
                          </a:solidFill>
                          <a:effectLst/>
                          <a:latin typeface="Arial" panose="020B0604020202020204" pitchFamily="34" charset="0"/>
                          <a:cs typeface="Arial" panose="020B0604020202020204" pitchFamily="34" charset="0"/>
                        </a:rPr>
                        <a:t>Santuarios</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18</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10.4</a:t>
                      </a:r>
                    </a:p>
                  </a:txBody>
                  <a:tcPr marL="17960" marR="17960" marT="8980" marB="8980" anchor="ctr">
                    <a:lnL>
                      <a:noFill/>
                    </a:lnL>
                    <a:lnR>
                      <a:noFill/>
                    </a:lnR>
                    <a:lnT>
                      <a:noFill/>
                    </a:lnT>
                    <a:lnB>
                      <a:noFill/>
                    </a:lnB>
                    <a:solidFill>
                      <a:schemeClr val="tx1"/>
                    </a:solidFill>
                  </a:tcPr>
                </a:tc>
                <a:tc>
                  <a:txBody>
                    <a:bodyPr/>
                    <a:lstStyle/>
                    <a:p>
                      <a:pPr algn="ctr"/>
                      <a:r>
                        <a:rPr lang="es-MX" sz="1400" dirty="0">
                          <a:solidFill>
                            <a:schemeClr val="bg1"/>
                          </a:solidFill>
                          <a:effectLst/>
                          <a:latin typeface="Arial" panose="020B0604020202020204" pitchFamily="34" charset="0"/>
                          <a:cs typeface="Arial" panose="020B0604020202020204" pitchFamily="34" charset="0"/>
                        </a:rPr>
                        <a:t>146,254</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0.60</a:t>
                      </a:r>
                    </a:p>
                  </a:txBody>
                  <a:tcPr marL="17960" marR="17960" marT="8980" marB="8980" anchor="ctr">
                    <a:lnL>
                      <a:noFill/>
                    </a:lnL>
                    <a:lnR>
                      <a:noFill/>
                    </a:lnR>
                    <a:lnT>
                      <a:noFill/>
                    </a:lnT>
                    <a:lnB>
                      <a:noFill/>
                    </a:lnB>
                    <a:solidFill>
                      <a:schemeClr val="tx1"/>
                    </a:solidFill>
                  </a:tcPr>
                </a:tc>
              </a:tr>
              <a:tr h="395124">
                <a:tc>
                  <a:txBody>
                    <a:bodyPr/>
                    <a:lstStyle/>
                    <a:p>
                      <a:pPr algn="ctr"/>
                      <a:r>
                        <a:rPr lang="es-MX" sz="1400">
                          <a:solidFill>
                            <a:schemeClr val="bg1"/>
                          </a:solidFill>
                          <a:effectLst/>
                          <a:latin typeface="Arial" panose="020B0604020202020204" pitchFamily="34" charset="0"/>
                          <a:cs typeface="Arial" panose="020B0604020202020204" pitchFamily="34" charset="0"/>
                        </a:rPr>
                        <a:t>Otros</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1</a:t>
                      </a:r>
                    </a:p>
                  </a:txBody>
                  <a:tcPr marL="17960" marR="17960" marT="8980" marB="8980" anchor="ctr">
                    <a:lnL>
                      <a:noFill/>
                    </a:lnL>
                    <a:lnR>
                      <a:noFill/>
                    </a:lnR>
                    <a:lnT>
                      <a:noFill/>
                    </a:lnT>
                    <a:lnB>
                      <a:noFill/>
                    </a:lnB>
                    <a:solidFill>
                      <a:schemeClr val="tx1"/>
                    </a:solidFill>
                  </a:tcPr>
                </a:tc>
                <a:tc>
                  <a:txBody>
                    <a:bodyPr/>
                    <a:lstStyle/>
                    <a:p>
                      <a:pPr algn="ctr"/>
                      <a:r>
                        <a:rPr lang="es-MX" sz="1400">
                          <a:solidFill>
                            <a:schemeClr val="bg1"/>
                          </a:solidFill>
                          <a:effectLst/>
                          <a:latin typeface="Arial" panose="020B0604020202020204" pitchFamily="34" charset="0"/>
                          <a:cs typeface="Arial" panose="020B0604020202020204" pitchFamily="34" charset="0"/>
                        </a:rPr>
                        <a:t>0.58</a:t>
                      </a:r>
                    </a:p>
                  </a:txBody>
                  <a:tcPr marL="17960" marR="17960" marT="8980" marB="8980" anchor="ctr">
                    <a:lnL>
                      <a:noFill/>
                    </a:lnL>
                    <a:lnR>
                      <a:noFill/>
                    </a:lnR>
                    <a:lnT>
                      <a:noFill/>
                    </a:lnT>
                    <a:lnB>
                      <a:noFill/>
                    </a:lnB>
                    <a:solidFill>
                      <a:schemeClr val="tx1"/>
                    </a:solidFill>
                  </a:tcPr>
                </a:tc>
                <a:tc>
                  <a:txBody>
                    <a:bodyPr/>
                    <a:lstStyle/>
                    <a:p>
                      <a:pPr algn="ctr"/>
                      <a:r>
                        <a:rPr lang="es-MX" sz="1400" dirty="0">
                          <a:solidFill>
                            <a:schemeClr val="bg1"/>
                          </a:solidFill>
                          <a:effectLst/>
                          <a:latin typeface="Arial" panose="020B0604020202020204" pitchFamily="34" charset="0"/>
                          <a:cs typeface="Arial" panose="020B0604020202020204" pitchFamily="34" charset="0"/>
                        </a:rPr>
                        <a:t>186,734</a:t>
                      </a:r>
                    </a:p>
                  </a:txBody>
                  <a:tcPr marL="17960" marR="17960" marT="8980" marB="8980" anchor="ctr">
                    <a:lnL>
                      <a:noFill/>
                    </a:lnL>
                    <a:lnR>
                      <a:noFill/>
                    </a:lnR>
                    <a:lnT>
                      <a:noFill/>
                    </a:lnT>
                    <a:lnB>
                      <a:noFill/>
                    </a:lnB>
                    <a:solidFill>
                      <a:schemeClr val="tx1"/>
                    </a:solidFill>
                  </a:tcPr>
                </a:tc>
                <a:tc>
                  <a:txBody>
                    <a:bodyPr/>
                    <a:lstStyle/>
                    <a:p>
                      <a:pPr algn="ctr"/>
                      <a:r>
                        <a:rPr lang="es-MX" sz="1400" dirty="0">
                          <a:solidFill>
                            <a:schemeClr val="bg1"/>
                          </a:solidFill>
                          <a:effectLst/>
                          <a:latin typeface="Arial" panose="020B0604020202020204" pitchFamily="34" charset="0"/>
                          <a:cs typeface="Arial" panose="020B0604020202020204" pitchFamily="34" charset="0"/>
                        </a:rPr>
                        <a:t>0.77</a:t>
                      </a:r>
                    </a:p>
                  </a:txBody>
                  <a:tcPr marL="17960" marR="17960" marT="8980" marB="8980" anchor="ctr">
                    <a:lnL>
                      <a:noFill/>
                    </a:lnL>
                    <a:lnR>
                      <a:noFill/>
                    </a:lnR>
                    <a:lnT>
                      <a:noFill/>
                    </a:lnT>
                    <a:lnB>
                      <a:noFill/>
                    </a:lnB>
                    <a:solidFill>
                      <a:schemeClr val="tx1"/>
                    </a:solidFill>
                  </a:tcPr>
                </a:tc>
              </a:tr>
              <a:tr h="556765">
                <a:tc>
                  <a:txBody>
                    <a:bodyPr/>
                    <a:lstStyle/>
                    <a:p>
                      <a:pPr algn="ctr"/>
                      <a:r>
                        <a:rPr lang="es-MX" sz="1400" b="1" dirty="0">
                          <a:solidFill>
                            <a:schemeClr val="bg1"/>
                          </a:solidFill>
                          <a:effectLst/>
                          <a:latin typeface="Arial" panose="020B0604020202020204" pitchFamily="34" charset="0"/>
                          <a:cs typeface="Arial" panose="020B0604020202020204" pitchFamily="34" charset="0"/>
                        </a:rPr>
                        <a:t>Total</a:t>
                      </a:r>
                      <a:endParaRPr lang="es-MX" sz="1400" dirty="0">
                        <a:solidFill>
                          <a:schemeClr val="bg1"/>
                        </a:solidFill>
                        <a:effectLst/>
                        <a:latin typeface="Arial" panose="020B0604020202020204" pitchFamily="34" charset="0"/>
                        <a:cs typeface="Arial" panose="020B0604020202020204" pitchFamily="34" charset="0"/>
                      </a:endParaRPr>
                    </a:p>
                  </a:txBody>
                  <a:tcPr marL="17960" marR="17960" marT="8980" marB="8980" anchor="ctr">
                    <a:lnL>
                      <a:noFill/>
                    </a:lnL>
                    <a:lnR>
                      <a:noFill/>
                    </a:lnR>
                    <a:lnT>
                      <a:noFill/>
                    </a:lnT>
                    <a:lnB>
                      <a:noFill/>
                    </a:lnB>
                    <a:solidFill>
                      <a:schemeClr val="tx1"/>
                    </a:solidFill>
                  </a:tcPr>
                </a:tc>
                <a:tc>
                  <a:txBody>
                    <a:bodyPr/>
                    <a:lstStyle/>
                    <a:p>
                      <a:pPr algn="ctr"/>
                      <a:r>
                        <a:rPr lang="es-MX" sz="1400" b="1" dirty="0">
                          <a:solidFill>
                            <a:schemeClr val="bg1"/>
                          </a:solidFill>
                          <a:effectLst/>
                          <a:latin typeface="Arial" panose="020B0604020202020204" pitchFamily="34" charset="0"/>
                          <a:cs typeface="Arial" panose="020B0604020202020204" pitchFamily="34" charset="0"/>
                        </a:rPr>
                        <a:t>173</a:t>
                      </a:r>
                      <a:endParaRPr lang="es-MX" sz="1400" dirty="0">
                        <a:solidFill>
                          <a:schemeClr val="bg1"/>
                        </a:solidFill>
                        <a:effectLst/>
                        <a:latin typeface="Arial" panose="020B0604020202020204" pitchFamily="34" charset="0"/>
                        <a:cs typeface="Arial" panose="020B0604020202020204" pitchFamily="34" charset="0"/>
                      </a:endParaRPr>
                    </a:p>
                  </a:txBody>
                  <a:tcPr marL="17960" marR="17960" marT="8980" marB="8980" anchor="ctr">
                    <a:lnL>
                      <a:noFill/>
                    </a:lnL>
                    <a:lnR>
                      <a:noFill/>
                    </a:lnR>
                    <a:lnT>
                      <a:noFill/>
                    </a:lnT>
                    <a:lnB>
                      <a:noFill/>
                    </a:lnB>
                    <a:solidFill>
                      <a:schemeClr val="tx1"/>
                    </a:solidFill>
                  </a:tcPr>
                </a:tc>
                <a:tc>
                  <a:txBody>
                    <a:bodyPr/>
                    <a:lstStyle/>
                    <a:p>
                      <a:pPr algn="ctr"/>
                      <a:r>
                        <a:rPr lang="es-MX" sz="1400" b="1" dirty="0">
                          <a:solidFill>
                            <a:schemeClr val="bg1"/>
                          </a:solidFill>
                          <a:effectLst/>
                          <a:latin typeface="Arial" panose="020B0604020202020204" pitchFamily="34" charset="0"/>
                          <a:cs typeface="Arial" panose="020B0604020202020204" pitchFamily="34" charset="0"/>
                        </a:rPr>
                        <a:t>100%</a:t>
                      </a:r>
                      <a:endParaRPr lang="es-MX" sz="1400" dirty="0">
                        <a:solidFill>
                          <a:schemeClr val="bg1"/>
                        </a:solidFill>
                        <a:effectLst/>
                        <a:latin typeface="Arial" panose="020B0604020202020204" pitchFamily="34" charset="0"/>
                        <a:cs typeface="Arial" panose="020B0604020202020204" pitchFamily="34" charset="0"/>
                      </a:endParaRPr>
                    </a:p>
                  </a:txBody>
                  <a:tcPr marL="17960" marR="17960" marT="8980" marB="8980" anchor="ctr">
                    <a:lnL>
                      <a:noFill/>
                    </a:lnL>
                    <a:lnR>
                      <a:noFill/>
                    </a:lnR>
                    <a:lnT>
                      <a:noFill/>
                    </a:lnT>
                    <a:lnB>
                      <a:noFill/>
                    </a:lnB>
                    <a:solidFill>
                      <a:schemeClr val="tx1"/>
                    </a:solidFill>
                  </a:tcPr>
                </a:tc>
                <a:tc>
                  <a:txBody>
                    <a:bodyPr/>
                    <a:lstStyle/>
                    <a:p>
                      <a:pPr algn="ctr"/>
                      <a:r>
                        <a:rPr lang="es-MX" sz="1400" b="1">
                          <a:solidFill>
                            <a:schemeClr val="bg1"/>
                          </a:solidFill>
                          <a:effectLst/>
                          <a:latin typeface="Arial" panose="020B0604020202020204" pitchFamily="34" charset="0"/>
                          <a:cs typeface="Arial" panose="020B0604020202020204" pitchFamily="34" charset="0"/>
                        </a:rPr>
                        <a:t>24,406,886</a:t>
                      </a:r>
                      <a:endParaRPr lang="es-MX" sz="1400">
                        <a:solidFill>
                          <a:schemeClr val="bg1"/>
                        </a:solidFill>
                        <a:effectLst/>
                        <a:latin typeface="Arial" panose="020B0604020202020204" pitchFamily="34" charset="0"/>
                        <a:cs typeface="Arial" panose="020B0604020202020204" pitchFamily="34" charset="0"/>
                      </a:endParaRPr>
                    </a:p>
                  </a:txBody>
                  <a:tcPr marL="17960" marR="17960" marT="8980" marB="8980" anchor="ctr">
                    <a:lnL>
                      <a:noFill/>
                    </a:lnL>
                    <a:lnR>
                      <a:noFill/>
                    </a:lnR>
                    <a:lnT>
                      <a:noFill/>
                    </a:lnT>
                    <a:lnB>
                      <a:noFill/>
                    </a:lnB>
                    <a:solidFill>
                      <a:schemeClr val="tx1"/>
                    </a:solidFill>
                  </a:tcPr>
                </a:tc>
                <a:tc>
                  <a:txBody>
                    <a:bodyPr/>
                    <a:lstStyle/>
                    <a:p>
                      <a:pPr algn="ctr"/>
                      <a:r>
                        <a:rPr lang="es-MX" sz="1400" b="1" dirty="0">
                          <a:solidFill>
                            <a:schemeClr val="bg1"/>
                          </a:solidFill>
                          <a:effectLst/>
                          <a:latin typeface="Arial" panose="020B0604020202020204" pitchFamily="34" charset="0"/>
                          <a:cs typeface="Arial" panose="020B0604020202020204" pitchFamily="34" charset="0"/>
                        </a:rPr>
                        <a:t>100.00%</a:t>
                      </a:r>
                      <a:endParaRPr lang="es-MX" sz="1400" dirty="0">
                        <a:solidFill>
                          <a:schemeClr val="bg1"/>
                        </a:solidFill>
                        <a:effectLst/>
                        <a:latin typeface="Arial" panose="020B0604020202020204" pitchFamily="34" charset="0"/>
                        <a:cs typeface="Arial" panose="020B0604020202020204" pitchFamily="34" charset="0"/>
                      </a:endParaRPr>
                    </a:p>
                  </a:txBody>
                  <a:tcPr marL="17960" marR="17960" marT="8980" marB="8980" anchor="ctr">
                    <a:lnL>
                      <a:noFill/>
                    </a:lnL>
                    <a:lnR>
                      <a:noFill/>
                    </a:lnR>
                    <a:lnT>
                      <a:noFill/>
                    </a:lnT>
                    <a:lnB>
                      <a:noFill/>
                    </a:lnB>
                    <a:solidFill>
                      <a:schemeClr val="tx1"/>
                    </a:solidFill>
                  </a:tcPr>
                </a:tc>
              </a:tr>
            </a:tbl>
          </a:graphicData>
        </a:graphic>
      </p:graphicFrame>
    </p:spTree>
    <p:extLst>
      <p:ext uri="{BB962C8B-B14F-4D97-AF65-F5344CB8AC3E}">
        <p14:creationId xmlns:p14="http://schemas.microsoft.com/office/powerpoint/2010/main" val="8967653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36189" y="518974"/>
            <a:ext cx="1269898" cy="400110"/>
          </a:xfrm>
          <a:prstGeom prst="rect">
            <a:avLst/>
          </a:prstGeom>
          <a:noFill/>
        </p:spPr>
        <p:txBody>
          <a:bodyPr wrap="none" rtlCol="0">
            <a:spAutoFit/>
          </a:bodyPr>
          <a:lstStyle/>
          <a:p>
            <a:pPr algn="ctr"/>
            <a:r>
              <a:rPr lang="es-MX" sz="2000" b="1" dirty="0" smtClean="0">
                <a:latin typeface="Arial" panose="020B0604020202020204" pitchFamily="34" charset="0"/>
                <a:cs typeface="Arial" panose="020B0604020202020204" pitchFamily="34" charset="0"/>
              </a:rPr>
              <a:t>Cañones</a:t>
            </a:r>
            <a:endParaRPr lang="es-MX" sz="2000" b="1" dirty="0">
              <a:latin typeface="Arial" panose="020B0604020202020204" pitchFamily="34" charset="0"/>
              <a:cs typeface="Arial" panose="020B0604020202020204" pitchFamily="34" charset="0"/>
            </a:endParaRPr>
          </a:p>
        </p:txBody>
      </p:sp>
      <p:sp>
        <p:nvSpPr>
          <p:cNvPr id="4" name="3 CuadroTexto"/>
          <p:cNvSpPr txBox="1"/>
          <p:nvPr/>
        </p:nvSpPr>
        <p:spPr>
          <a:xfrm>
            <a:off x="152336" y="919084"/>
            <a:ext cx="8837603" cy="2462213"/>
          </a:xfrm>
          <a:prstGeom prst="rect">
            <a:avLst/>
          </a:prstGeom>
          <a:noFill/>
        </p:spPr>
        <p:txBody>
          <a:bodyPr wrap="square" rtlCol="0">
            <a:spAutoFit/>
          </a:bodyPr>
          <a:lstStyle/>
          <a:p>
            <a:pPr algn="just"/>
            <a:r>
              <a:rPr lang="es-MX" sz="1400" dirty="0" smtClean="0">
                <a:latin typeface="Arial" panose="020B0604020202020204" pitchFamily="34" charset="0"/>
                <a:cs typeface="Arial" panose="020B0604020202020204" pitchFamily="34" charset="0"/>
              </a:rPr>
              <a:t>Las </a:t>
            </a:r>
            <a:r>
              <a:rPr lang="es-MX" sz="1400" b="1" dirty="0" smtClean="0">
                <a:latin typeface="Arial" panose="020B0604020202020204" pitchFamily="34" charset="0"/>
                <a:cs typeface="Arial" panose="020B0604020202020204" pitchFamily="34" charset="0"/>
              </a:rPr>
              <a:t>Áreas Naturales Protegidas </a:t>
            </a:r>
            <a:r>
              <a:rPr lang="es-MX" sz="1400" dirty="0" smtClean="0">
                <a:latin typeface="Arial" panose="020B0604020202020204" pitchFamily="34" charset="0"/>
                <a:cs typeface="Arial" panose="020B0604020202020204" pitchFamily="34" charset="0"/>
              </a:rPr>
              <a:t>comprenden los cañones del </a:t>
            </a:r>
            <a:r>
              <a:rPr lang="es-MX" sz="1400" dirty="0" smtClean="0">
                <a:solidFill>
                  <a:srgbClr val="FF0000"/>
                </a:solidFill>
                <a:latin typeface="Arial" panose="020B0604020202020204" pitchFamily="34" charset="0"/>
                <a:cs typeface="Arial" panose="020B0604020202020204" pitchFamily="34" charset="0"/>
              </a:rPr>
              <a:t>Sumidero</a:t>
            </a:r>
            <a:r>
              <a:rPr lang="es-MX" sz="1400" dirty="0" smtClean="0">
                <a:latin typeface="Arial" panose="020B060402020202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y </a:t>
            </a:r>
            <a:r>
              <a:rPr lang="es-MX" sz="1400" b="1" dirty="0" smtClean="0">
                <a:latin typeface="Arial" panose="020B0604020202020204" pitchFamily="34" charset="0"/>
                <a:cs typeface="Arial" panose="020B0604020202020204" pitchFamily="34" charset="0"/>
              </a:rPr>
              <a:t>Usumacinta</a:t>
            </a:r>
            <a:r>
              <a:rPr lang="es-MX" sz="1400" dirty="0">
                <a:latin typeface="Arial" panose="020B0604020202020204" pitchFamily="34" charset="0"/>
                <a:cs typeface="Arial" panose="020B0604020202020204" pitchFamily="34" charset="0"/>
              </a:rPr>
              <a:t>, </a:t>
            </a:r>
            <a:r>
              <a:rPr lang="es-MX" sz="1400" dirty="0" smtClean="0">
                <a:latin typeface="Arial" panose="020B0604020202020204" pitchFamily="34" charset="0"/>
                <a:cs typeface="Arial" panose="020B0604020202020204" pitchFamily="34" charset="0"/>
              </a:rPr>
              <a:t>en </a:t>
            </a:r>
            <a:r>
              <a:rPr lang="es-MX" sz="1400" dirty="0">
                <a:latin typeface="Arial" panose="020B0604020202020204" pitchFamily="34" charset="0"/>
                <a:cs typeface="Arial" panose="020B0604020202020204" pitchFamily="34" charset="0"/>
              </a:rPr>
              <a:t>la </a:t>
            </a:r>
            <a:r>
              <a:rPr lang="es-MX" sz="1400" dirty="0" smtClean="0">
                <a:latin typeface="Arial" panose="020B0604020202020204" pitchFamily="34" charset="0"/>
                <a:cs typeface="Arial" panose="020B0604020202020204" pitchFamily="34" charset="0"/>
              </a:rPr>
              <a:t>Provincia </a:t>
            </a:r>
            <a:r>
              <a:rPr lang="es-MX" sz="1400" dirty="0">
                <a:latin typeface="Arial" panose="020B0604020202020204" pitchFamily="34" charset="0"/>
                <a:cs typeface="Arial" panose="020B0604020202020204" pitchFamily="34" charset="0"/>
              </a:rPr>
              <a:t>Sierras de Chiapas y </a:t>
            </a:r>
            <a:r>
              <a:rPr lang="es-MX" sz="1400" dirty="0" smtClean="0">
                <a:latin typeface="Arial" panose="020B0604020202020204" pitchFamily="34" charset="0"/>
                <a:cs typeface="Arial" panose="020B0604020202020204" pitchFamily="34" charset="0"/>
              </a:rPr>
              <a:t>Guatemala. Sucesiones de rocas sedimentarias </a:t>
            </a:r>
            <a:r>
              <a:rPr lang="es-MX" sz="1400" dirty="0">
                <a:latin typeface="Arial" panose="020B0604020202020204" pitchFamily="34" charset="0"/>
                <a:cs typeface="Arial" panose="020B0604020202020204" pitchFamily="34" charset="0"/>
              </a:rPr>
              <a:t>plegadas </a:t>
            </a:r>
            <a:r>
              <a:rPr lang="es-MX" sz="1400" dirty="0" smtClean="0">
                <a:latin typeface="Arial" panose="020B0604020202020204" pitchFamily="34" charset="0"/>
                <a:cs typeface="Arial" panose="020B0604020202020204" pitchFamily="34" charset="0"/>
              </a:rPr>
              <a:t>y afectadas </a:t>
            </a:r>
            <a:r>
              <a:rPr lang="es-MX" sz="1400" dirty="0">
                <a:latin typeface="Arial" panose="020B0604020202020204" pitchFamily="34" charset="0"/>
                <a:cs typeface="Arial" panose="020B0604020202020204" pitchFamily="34" charset="0"/>
              </a:rPr>
              <a:t>por </a:t>
            </a:r>
            <a:r>
              <a:rPr lang="es-MX" sz="1400" dirty="0" smtClean="0">
                <a:latin typeface="Arial" panose="020B0604020202020204" pitchFamily="34" charset="0"/>
                <a:cs typeface="Arial" panose="020B0604020202020204" pitchFamily="34" charset="0"/>
              </a:rPr>
              <a:t>sistemas de fallas. Comprende </a:t>
            </a:r>
            <a:r>
              <a:rPr lang="es-MX" sz="1400" dirty="0">
                <a:latin typeface="Arial" panose="020B0604020202020204" pitchFamily="34" charset="0"/>
                <a:cs typeface="Arial" panose="020B0604020202020204" pitchFamily="34" charset="0"/>
              </a:rPr>
              <a:t>paredes verticales, con cumbres de </a:t>
            </a:r>
            <a:r>
              <a:rPr lang="es-MX" sz="1400" dirty="0" smtClean="0">
                <a:latin typeface="Arial" panose="020B0604020202020204" pitchFamily="34" charset="0"/>
                <a:cs typeface="Arial" panose="020B0604020202020204" pitchFamily="34" charset="0"/>
              </a:rPr>
              <a:t>1,000 </a:t>
            </a:r>
            <a:r>
              <a:rPr lang="es-MX" sz="1400" dirty="0">
                <a:latin typeface="Arial" panose="020B0604020202020204" pitchFamily="34" charset="0"/>
                <a:cs typeface="Arial" panose="020B0604020202020204" pitchFamily="34" charset="0"/>
              </a:rPr>
              <a:t>a </a:t>
            </a:r>
            <a:r>
              <a:rPr lang="es-MX" sz="1400" dirty="0" smtClean="0">
                <a:latin typeface="Arial" panose="020B0604020202020204" pitchFamily="34" charset="0"/>
                <a:cs typeface="Arial" panose="020B0604020202020204" pitchFamily="34" charset="0"/>
              </a:rPr>
              <a:t>2, 000 </a:t>
            </a:r>
            <a:r>
              <a:rPr lang="es-MX" sz="1400" dirty="0">
                <a:latin typeface="Arial" panose="020B0604020202020204" pitchFamily="34" charset="0"/>
                <a:cs typeface="Arial" panose="020B0604020202020204" pitchFamily="34" charset="0"/>
              </a:rPr>
              <a:t>msnm</a:t>
            </a:r>
            <a:r>
              <a:rPr lang="es-MX" sz="1400" dirty="0" smtClean="0">
                <a:latin typeface="Arial" panose="020B0604020202020204" pitchFamily="34" charset="0"/>
                <a:cs typeface="Arial" panose="020B0604020202020204" pitchFamily="34" charset="0"/>
              </a:rPr>
              <a:t>.</a:t>
            </a:r>
          </a:p>
          <a:p>
            <a:pPr algn="just"/>
            <a:endParaRPr lang="es-MX" sz="1400" dirty="0">
              <a:latin typeface="Arial" panose="020B0604020202020204" pitchFamily="34" charset="0"/>
              <a:cs typeface="Arial" panose="020B0604020202020204" pitchFamily="34" charset="0"/>
            </a:endParaRPr>
          </a:p>
          <a:p>
            <a:pPr algn="just"/>
            <a:r>
              <a:rPr lang="es-MX" sz="1400" dirty="0">
                <a:latin typeface="Arial" panose="020B0604020202020204" pitchFamily="34" charset="0"/>
                <a:cs typeface="Arial" panose="020B0604020202020204" pitchFamily="34" charset="0"/>
              </a:rPr>
              <a:t>El </a:t>
            </a:r>
            <a:r>
              <a:rPr lang="es-MX" sz="1400" b="1" dirty="0">
                <a:latin typeface="Arial" panose="020B0604020202020204" pitchFamily="34" charset="0"/>
                <a:cs typeface="Arial" panose="020B0604020202020204" pitchFamily="34" charset="0"/>
              </a:rPr>
              <a:t>Cañón Río Blanco </a:t>
            </a:r>
            <a:r>
              <a:rPr lang="es-MX" sz="1400" dirty="0">
                <a:latin typeface="Arial" panose="020B0604020202020204" pitchFamily="34" charset="0"/>
                <a:cs typeface="Arial" panose="020B0604020202020204" pitchFamily="34" charset="0"/>
              </a:rPr>
              <a:t>que se encuentra en la Provincia Sierra Madre del Sur, en la zona sur de Veracruz, predominan las rocas calcáreas del Cretácico que presentan </a:t>
            </a:r>
            <a:r>
              <a:rPr lang="es-MX" sz="1400" dirty="0" err="1">
                <a:latin typeface="Arial" panose="020B0604020202020204" pitchFamily="34" charset="0"/>
                <a:cs typeface="Arial" panose="020B0604020202020204" pitchFamily="34" charset="0"/>
              </a:rPr>
              <a:t>karsticidad</a:t>
            </a:r>
            <a:r>
              <a:rPr lang="es-MX" sz="1400" dirty="0">
                <a:latin typeface="Arial" panose="020B0604020202020204" pitchFamily="34" charset="0"/>
                <a:cs typeface="Arial" panose="020B0604020202020204" pitchFamily="34" charset="0"/>
              </a:rPr>
              <a:t> en su lado occidental, sus cumbres en general exceden los 2,000 msnm</a:t>
            </a:r>
            <a:r>
              <a:rPr lang="es-MX" sz="1400" dirty="0" smtClean="0">
                <a:latin typeface="Arial" panose="020B0604020202020204" pitchFamily="34" charset="0"/>
                <a:cs typeface="Arial" panose="020B0604020202020204" pitchFamily="34" charset="0"/>
              </a:rPr>
              <a:t>.</a:t>
            </a:r>
          </a:p>
          <a:p>
            <a:pPr algn="just"/>
            <a:endParaRPr lang="es-MX" sz="1400" dirty="0">
              <a:latin typeface="Arial" panose="020B0604020202020204" pitchFamily="34" charset="0"/>
              <a:cs typeface="Arial" panose="020B0604020202020204" pitchFamily="34" charset="0"/>
            </a:endParaRPr>
          </a:p>
          <a:p>
            <a:pPr algn="just"/>
            <a:r>
              <a:rPr lang="es-MX" sz="1400" dirty="0">
                <a:latin typeface="Arial" panose="020B0604020202020204" pitchFamily="34" charset="0"/>
                <a:cs typeface="Arial" panose="020B0604020202020204" pitchFamily="34" charset="0"/>
              </a:rPr>
              <a:t>En el estado de Chihuahua, se localiza el </a:t>
            </a:r>
            <a:r>
              <a:rPr lang="es-MX" sz="1400" dirty="0">
                <a:solidFill>
                  <a:srgbClr val="FF0000"/>
                </a:solidFill>
                <a:latin typeface="Arial" panose="020B0604020202020204" pitchFamily="34" charset="0"/>
                <a:cs typeface="Arial" panose="020B0604020202020204" pitchFamily="34" charset="0"/>
              </a:rPr>
              <a:t>Cañón de Santa Elena</a:t>
            </a:r>
            <a:r>
              <a:rPr lang="es-MX" sz="1400" dirty="0">
                <a:latin typeface="Arial" panose="020B0604020202020204" pitchFamily="34" charset="0"/>
                <a:cs typeface="Arial" panose="020B0604020202020204" pitchFamily="34" charset="0"/>
              </a:rPr>
              <a:t>, en la Provincia Sierra y Llanuras del Norte, relacionado con eventos tectónicos como el plegamiento de secuencias de rocas paleozoicas y </a:t>
            </a:r>
            <a:r>
              <a:rPr lang="es-MX" sz="1400" dirty="0" err="1" smtClean="0">
                <a:latin typeface="Arial" panose="020B0604020202020204" pitchFamily="34" charset="0"/>
                <a:cs typeface="Arial" panose="020B0604020202020204" pitchFamily="34" charset="0"/>
              </a:rPr>
              <a:t>mezosoicas</a:t>
            </a:r>
            <a:r>
              <a:rPr lang="es-MX" sz="1400" dirty="0" smtClean="0">
                <a:latin typeface="Arial" panose="020B0604020202020204" pitchFamily="34" charset="0"/>
                <a:cs typeface="Arial" panose="020B0604020202020204" pitchFamily="34" charset="0"/>
              </a:rPr>
              <a:t>, depositadas sobre un </a:t>
            </a:r>
            <a:r>
              <a:rPr lang="es-MX" sz="1400" dirty="0">
                <a:latin typeface="Arial" panose="020B0604020202020204" pitchFamily="34" charset="0"/>
                <a:cs typeface="Arial" panose="020B0604020202020204" pitchFamily="34" charset="0"/>
              </a:rPr>
              <a:t>basamento precámbrico.</a:t>
            </a:r>
          </a:p>
        </p:txBody>
      </p:sp>
      <p:pic>
        <p:nvPicPr>
          <p:cNvPr id="3" name="Imagen 2"/>
          <p:cNvPicPr>
            <a:picLocks noChangeAspect="1"/>
          </p:cNvPicPr>
          <p:nvPr/>
        </p:nvPicPr>
        <p:blipFill>
          <a:blip r:embed="rId2"/>
          <a:stretch>
            <a:fillRect/>
          </a:stretch>
        </p:blipFill>
        <p:spPr>
          <a:xfrm>
            <a:off x="172928" y="3573015"/>
            <a:ext cx="4605695" cy="2699531"/>
          </a:xfrm>
          <a:prstGeom prst="rect">
            <a:avLst/>
          </a:prstGeom>
        </p:spPr>
      </p:pic>
      <p:sp>
        <p:nvSpPr>
          <p:cNvPr id="6" name="Rectángulo 5"/>
          <p:cNvSpPr/>
          <p:nvPr/>
        </p:nvSpPr>
        <p:spPr>
          <a:xfrm>
            <a:off x="539552" y="5816144"/>
            <a:ext cx="2213939" cy="369332"/>
          </a:xfrm>
          <a:prstGeom prst="rect">
            <a:avLst/>
          </a:prstGeom>
        </p:spPr>
        <p:txBody>
          <a:bodyPr wrap="none">
            <a:spAutoFit/>
          </a:bodyPr>
          <a:lstStyle/>
          <a:p>
            <a:r>
              <a:rPr lang="es-MX" dirty="0">
                <a:solidFill>
                  <a:schemeClr val="bg1"/>
                </a:solidFill>
              </a:rPr>
              <a:t>Cañón de Santa Elena</a:t>
            </a:r>
          </a:p>
        </p:txBody>
      </p:sp>
      <p:pic>
        <p:nvPicPr>
          <p:cNvPr id="6146"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9523" y="3573016"/>
            <a:ext cx="3970416" cy="2699531"/>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5905944" y="5839032"/>
            <a:ext cx="2133405" cy="369332"/>
          </a:xfrm>
          <a:prstGeom prst="rect">
            <a:avLst/>
          </a:prstGeom>
        </p:spPr>
        <p:txBody>
          <a:bodyPr wrap="none">
            <a:spAutoFit/>
          </a:bodyPr>
          <a:lstStyle/>
          <a:p>
            <a:r>
              <a:rPr lang="es-MX" dirty="0">
                <a:solidFill>
                  <a:schemeClr val="bg1"/>
                </a:solidFill>
              </a:rPr>
              <a:t>Cañón del Sumidero </a:t>
            </a:r>
          </a:p>
        </p:txBody>
      </p:sp>
      <p:sp>
        <p:nvSpPr>
          <p:cNvPr id="10" name="CuadroTexto 9"/>
          <p:cNvSpPr txBox="1"/>
          <p:nvPr/>
        </p:nvSpPr>
        <p:spPr>
          <a:xfrm>
            <a:off x="8351912" y="6488668"/>
            <a:ext cx="792088" cy="369332"/>
          </a:xfrm>
          <a:prstGeom prst="rect">
            <a:avLst/>
          </a:prstGeom>
          <a:noFill/>
        </p:spPr>
        <p:txBody>
          <a:bodyPr wrap="square" rtlCol="0">
            <a:spAutoFit/>
          </a:bodyPr>
          <a:lstStyle/>
          <a:p>
            <a:r>
              <a:rPr lang="es-MX" dirty="0" smtClean="0"/>
              <a:t>18/27</a:t>
            </a:r>
            <a:endParaRPr lang="es-MX" dirty="0"/>
          </a:p>
        </p:txBody>
      </p:sp>
    </p:spTree>
    <p:extLst>
      <p:ext uri="{BB962C8B-B14F-4D97-AF65-F5344CB8AC3E}">
        <p14:creationId xmlns:p14="http://schemas.microsoft.com/office/powerpoint/2010/main" val="491339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413970" y="499341"/>
            <a:ext cx="2300694" cy="338554"/>
          </a:xfrm>
          <a:prstGeom prst="rect">
            <a:avLst/>
          </a:prstGeom>
          <a:noFill/>
        </p:spPr>
        <p:txBody>
          <a:bodyPr wrap="none" rtlCol="0">
            <a:spAutoFit/>
          </a:bodyPr>
          <a:lstStyle/>
          <a:p>
            <a:pPr algn="ctr"/>
            <a:r>
              <a:rPr lang="es-MX" sz="1600" b="1" dirty="0" smtClean="0">
                <a:latin typeface="Soberana Titular" pitchFamily="50" charset="0"/>
              </a:rPr>
              <a:t>Cerros y cumbres </a:t>
            </a:r>
            <a:endParaRPr lang="es-MX" sz="1600" b="1" dirty="0">
              <a:latin typeface="Soberana Titular" pitchFamily="50" charset="0"/>
            </a:endParaRPr>
          </a:p>
        </p:txBody>
      </p:sp>
      <p:sp>
        <p:nvSpPr>
          <p:cNvPr id="4" name="3 CuadroTexto"/>
          <p:cNvSpPr txBox="1"/>
          <p:nvPr/>
        </p:nvSpPr>
        <p:spPr>
          <a:xfrm>
            <a:off x="0" y="4468546"/>
            <a:ext cx="3642407" cy="2062103"/>
          </a:xfrm>
          <a:prstGeom prst="rect">
            <a:avLst/>
          </a:prstGeom>
          <a:noFill/>
        </p:spPr>
        <p:txBody>
          <a:bodyPr wrap="square" rtlCol="0">
            <a:spAutoFit/>
          </a:bodyPr>
          <a:lstStyle/>
          <a:p>
            <a:pPr algn="just"/>
            <a:r>
              <a:rPr lang="es-MX" sz="1600" dirty="0" smtClean="0">
                <a:latin typeface="Arial" panose="020B0604020202020204" pitchFamily="34" charset="0"/>
                <a:cs typeface="Arial" panose="020B0604020202020204" pitchFamily="34" charset="0"/>
              </a:rPr>
              <a:t>El Eje </a:t>
            </a:r>
            <a:r>
              <a:rPr lang="es-MX" sz="1600" dirty="0" err="1" smtClean="0">
                <a:latin typeface="Arial" panose="020B0604020202020204" pitchFamily="34" charset="0"/>
                <a:cs typeface="Arial" panose="020B0604020202020204" pitchFamily="34" charset="0"/>
              </a:rPr>
              <a:t>Neovolcánico</a:t>
            </a:r>
            <a:r>
              <a:rPr lang="es-MX" sz="1600" dirty="0" smtClean="0">
                <a:latin typeface="Arial" panose="020B0604020202020204" pitchFamily="34" charset="0"/>
                <a:cs typeface="Arial" panose="020B0604020202020204" pitchFamily="34" charset="0"/>
              </a:rPr>
              <a:t> es una cordillera (un arco continental) en el que se alinean los aparatos volcánicos más importantes del país, entre ellos, el más prominente: </a:t>
            </a:r>
            <a:r>
              <a:rPr lang="es-MX" sz="1600" dirty="0" smtClean="0">
                <a:solidFill>
                  <a:srgbClr val="FF0000"/>
                </a:solidFill>
                <a:latin typeface="Arial" panose="020B0604020202020204" pitchFamily="34" charset="0"/>
                <a:cs typeface="Arial" panose="020B0604020202020204" pitchFamily="34" charset="0"/>
              </a:rPr>
              <a:t>El Pico de Orizaba o </a:t>
            </a:r>
            <a:r>
              <a:rPr lang="es-MX" sz="1600" dirty="0" err="1" smtClean="0">
                <a:solidFill>
                  <a:srgbClr val="FF0000"/>
                </a:solidFill>
                <a:latin typeface="Arial" panose="020B0604020202020204" pitchFamily="34" charset="0"/>
                <a:cs typeface="Arial" panose="020B0604020202020204" pitchFamily="34" charset="0"/>
              </a:rPr>
              <a:t>Citlaltépetl</a:t>
            </a:r>
            <a:r>
              <a:rPr lang="es-MX" sz="1600" dirty="0">
                <a:solidFill>
                  <a:srgbClr val="FF0000"/>
                </a:solidFill>
                <a:latin typeface="Arial" panose="020B0604020202020204" pitchFamily="34" charset="0"/>
                <a:cs typeface="Arial" panose="020B0604020202020204" pitchFamily="34" charset="0"/>
              </a:rPr>
              <a:t>  </a:t>
            </a:r>
            <a:r>
              <a:rPr lang="es-MX" sz="1600" dirty="0">
                <a:latin typeface="Arial" panose="020B0604020202020204" pitchFamily="34" charset="0"/>
                <a:cs typeface="Arial" panose="020B0604020202020204" pitchFamily="34" charset="0"/>
              </a:rPr>
              <a:t>–en </a:t>
            </a:r>
            <a:r>
              <a:rPr lang="es-MX" sz="1600" dirty="0" smtClean="0">
                <a:latin typeface="Arial" panose="020B0604020202020204" pitchFamily="34" charset="0"/>
                <a:cs typeface="Arial" panose="020B0604020202020204" pitchFamily="34" charset="0"/>
              </a:rPr>
              <a:t>náhuatl: </a:t>
            </a:r>
            <a:r>
              <a:rPr lang="es-MX" sz="1600" i="1" dirty="0" smtClean="0">
                <a:latin typeface="Arial" panose="020B0604020202020204" pitchFamily="34" charset="0"/>
                <a:cs typeface="Arial" panose="020B0604020202020204" pitchFamily="34" charset="0"/>
              </a:rPr>
              <a:t>Monte </a:t>
            </a:r>
            <a:r>
              <a:rPr lang="es-MX" sz="1600" i="1" dirty="0">
                <a:latin typeface="Arial" panose="020B0604020202020204" pitchFamily="34" charset="0"/>
                <a:cs typeface="Arial" panose="020B0604020202020204" pitchFamily="34" charset="0"/>
              </a:rPr>
              <a:t>de </a:t>
            </a:r>
            <a:r>
              <a:rPr lang="es-MX" sz="1600" i="1" dirty="0" smtClean="0">
                <a:latin typeface="Arial" panose="020B0604020202020204" pitchFamily="34" charset="0"/>
                <a:cs typeface="Arial" panose="020B0604020202020204" pitchFamily="34" charset="0"/>
              </a:rPr>
              <a:t>la estrella</a:t>
            </a:r>
            <a:r>
              <a:rPr lang="es-MX" sz="1600" dirty="0" smtClean="0">
                <a:latin typeface="Arial" panose="020B0604020202020204" pitchFamily="34" charset="0"/>
                <a:cs typeface="Arial" panose="020B0604020202020204" pitchFamily="34" charset="0"/>
              </a:rPr>
              <a:t>– con 5,747 metros sobre el nivel del mar. </a:t>
            </a:r>
          </a:p>
        </p:txBody>
      </p:sp>
      <p:pic>
        <p:nvPicPr>
          <p:cNvPr id="6" name="Imagen 5"/>
          <p:cNvPicPr>
            <a:picLocks noChangeAspect="1"/>
          </p:cNvPicPr>
          <p:nvPr/>
        </p:nvPicPr>
        <p:blipFill>
          <a:blip r:embed="rId2"/>
          <a:stretch>
            <a:fillRect/>
          </a:stretch>
        </p:blipFill>
        <p:spPr>
          <a:xfrm>
            <a:off x="107768" y="622039"/>
            <a:ext cx="3240095" cy="2518929"/>
          </a:xfrm>
          <a:prstGeom prst="rect">
            <a:avLst/>
          </a:prstGeom>
        </p:spPr>
      </p:pic>
      <p:pic>
        <p:nvPicPr>
          <p:cNvPr id="7" name="Imagen 6"/>
          <p:cNvPicPr>
            <a:picLocks noChangeAspect="1"/>
          </p:cNvPicPr>
          <p:nvPr/>
        </p:nvPicPr>
        <p:blipFill>
          <a:blip r:embed="rId3"/>
          <a:stretch>
            <a:fillRect/>
          </a:stretch>
        </p:blipFill>
        <p:spPr>
          <a:xfrm>
            <a:off x="5413970" y="1796507"/>
            <a:ext cx="3701188" cy="2455033"/>
          </a:xfrm>
          <a:prstGeom prst="rect">
            <a:avLst/>
          </a:prstGeom>
        </p:spPr>
      </p:pic>
      <p:sp>
        <p:nvSpPr>
          <p:cNvPr id="8" name="Rectángulo 7"/>
          <p:cNvSpPr/>
          <p:nvPr/>
        </p:nvSpPr>
        <p:spPr>
          <a:xfrm>
            <a:off x="1148725" y="3402564"/>
            <a:ext cx="4334260" cy="830997"/>
          </a:xfrm>
          <a:prstGeom prst="rect">
            <a:avLst/>
          </a:prstGeom>
        </p:spPr>
        <p:txBody>
          <a:bodyPr wrap="square">
            <a:spAutoFit/>
          </a:bodyPr>
          <a:lstStyle/>
          <a:p>
            <a:pPr algn="just"/>
            <a:r>
              <a:rPr lang="es-MX" sz="1600" dirty="0" smtClean="0">
                <a:latin typeface="Arial" panose="020B0604020202020204" pitchFamily="34" charset="0"/>
                <a:cs typeface="Arial" panose="020B0604020202020204" pitchFamily="34" charset="0"/>
              </a:rPr>
              <a:t>En la </a:t>
            </a:r>
            <a:r>
              <a:rPr lang="es-MX" sz="1600" dirty="0">
                <a:latin typeface="Arial" panose="020B0604020202020204" pitchFamily="34" charset="0"/>
                <a:cs typeface="Arial" panose="020B0604020202020204" pitchFamily="34" charset="0"/>
              </a:rPr>
              <a:t>Provincia del Eje </a:t>
            </a:r>
            <a:r>
              <a:rPr lang="es-MX" sz="1600" dirty="0" err="1">
                <a:latin typeface="Arial" panose="020B0604020202020204" pitchFamily="34" charset="0"/>
                <a:cs typeface="Arial" panose="020B0604020202020204" pitchFamily="34" charset="0"/>
              </a:rPr>
              <a:t>Neovolcánico</a:t>
            </a:r>
            <a:r>
              <a:rPr lang="es-MX" sz="1600" dirty="0">
                <a:latin typeface="Arial" panose="020B0604020202020204" pitchFamily="34" charset="0"/>
                <a:cs typeface="Arial" panose="020B0604020202020204" pitchFamily="34" charset="0"/>
              </a:rPr>
              <a:t>, se </a:t>
            </a:r>
            <a:r>
              <a:rPr lang="es-MX" sz="1600" dirty="0" smtClean="0">
                <a:latin typeface="Arial" panose="020B0604020202020204" pitchFamily="34" charset="0"/>
                <a:cs typeface="Arial" panose="020B0604020202020204" pitchFamily="34" charset="0"/>
              </a:rPr>
              <a:t>encuentran las </a:t>
            </a:r>
            <a:r>
              <a:rPr lang="es-MX" sz="1600" dirty="0" smtClean="0">
                <a:solidFill>
                  <a:srgbClr val="FF0000"/>
                </a:solidFill>
                <a:latin typeface="Arial" panose="020B0604020202020204" pitchFamily="34" charset="0"/>
                <a:cs typeface="Arial" panose="020B0604020202020204" pitchFamily="34" charset="0"/>
              </a:rPr>
              <a:t>Cumbres </a:t>
            </a:r>
            <a:r>
              <a:rPr lang="es-MX" sz="1600" dirty="0">
                <a:solidFill>
                  <a:srgbClr val="FF0000"/>
                </a:solidFill>
                <a:latin typeface="Arial" panose="020B0604020202020204" pitchFamily="34" charset="0"/>
                <a:cs typeface="Arial" panose="020B0604020202020204" pitchFamily="34" charset="0"/>
              </a:rPr>
              <a:t>del Ajusco</a:t>
            </a:r>
            <a:r>
              <a:rPr lang="es-MX" sz="1600" dirty="0">
                <a:latin typeface="Arial" panose="020B0604020202020204" pitchFamily="34" charset="0"/>
                <a:cs typeface="Arial" panose="020B0604020202020204" pitchFamily="34" charset="0"/>
              </a:rPr>
              <a:t>, que </a:t>
            </a:r>
            <a:r>
              <a:rPr lang="es-MX" sz="1600" dirty="0" smtClean="0">
                <a:latin typeface="Arial" panose="020B0604020202020204" pitchFamily="34" charset="0"/>
                <a:cs typeface="Arial" panose="020B0604020202020204" pitchFamily="34" charset="0"/>
              </a:rPr>
              <a:t>bordean el sur de la Ciudad de  México  </a:t>
            </a:r>
            <a:endParaRPr lang="es-MX" sz="1600" dirty="0">
              <a:latin typeface="Arial" panose="020B0604020202020204" pitchFamily="34" charset="0"/>
              <a:cs typeface="Arial" panose="020B0604020202020204" pitchFamily="34" charset="0"/>
            </a:endParaRPr>
          </a:p>
        </p:txBody>
      </p:sp>
      <p:sp>
        <p:nvSpPr>
          <p:cNvPr id="9" name="AutoShape 2" descr="Resultado de imagen para pico de orizab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 name="Imagen 9"/>
          <p:cNvPicPr>
            <a:picLocks noChangeAspect="1"/>
          </p:cNvPicPr>
          <p:nvPr/>
        </p:nvPicPr>
        <p:blipFill>
          <a:blip r:embed="rId4"/>
          <a:stretch>
            <a:fillRect/>
          </a:stretch>
        </p:blipFill>
        <p:spPr>
          <a:xfrm>
            <a:off x="6343358" y="4581128"/>
            <a:ext cx="2771800" cy="1836858"/>
          </a:xfrm>
          <a:prstGeom prst="rect">
            <a:avLst/>
          </a:prstGeom>
        </p:spPr>
      </p:pic>
      <p:sp>
        <p:nvSpPr>
          <p:cNvPr id="11" name="Rectángulo 10"/>
          <p:cNvSpPr/>
          <p:nvPr/>
        </p:nvSpPr>
        <p:spPr>
          <a:xfrm>
            <a:off x="3315855" y="793800"/>
            <a:ext cx="5645367" cy="830997"/>
          </a:xfrm>
          <a:prstGeom prst="rect">
            <a:avLst/>
          </a:prstGeom>
        </p:spPr>
        <p:txBody>
          <a:bodyPr wrap="square">
            <a:spAutoFit/>
          </a:bodyPr>
          <a:lstStyle/>
          <a:p>
            <a:pPr algn="just"/>
            <a:r>
              <a:rPr lang="es-MX" sz="1600" dirty="0">
                <a:latin typeface="Arial" panose="020B0604020202020204" pitchFamily="34" charset="0"/>
                <a:cs typeface="Arial" panose="020B0604020202020204" pitchFamily="34" charset="0"/>
              </a:rPr>
              <a:t>En el Estado de Nuevo </a:t>
            </a:r>
            <a:r>
              <a:rPr lang="es-MX" sz="1600" dirty="0" smtClean="0">
                <a:latin typeface="Arial" panose="020B0604020202020204" pitchFamily="34" charset="0"/>
                <a:cs typeface="Arial" panose="020B0604020202020204" pitchFamily="34" charset="0"/>
              </a:rPr>
              <a:t>León, se </a:t>
            </a:r>
            <a:r>
              <a:rPr lang="es-MX" sz="1600" dirty="0">
                <a:latin typeface="Arial" panose="020B0604020202020204" pitchFamily="34" charset="0"/>
                <a:cs typeface="Arial" panose="020B0604020202020204" pitchFamily="34" charset="0"/>
              </a:rPr>
              <a:t>encuentra el </a:t>
            </a:r>
            <a:r>
              <a:rPr lang="es-MX" sz="1600" dirty="0">
                <a:solidFill>
                  <a:srgbClr val="FF0000"/>
                </a:solidFill>
                <a:latin typeface="Arial" panose="020B0604020202020204" pitchFamily="34" charset="0"/>
                <a:cs typeface="Arial" panose="020B0604020202020204" pitchFamily="34" charset="0"/>
              </a:rPr>
              <a:t>Cerro de la Silla</a:t>
            </a:r>
            <a:r>
              <a:rPr lang="es-MX" sz="1600" dirty="0">
                <a:latin typeface="Arial" panose="020B0604020202020204" pitchFamily="34" charset="0"/>
                <a:cs typeface="Arial" panose="020B0604020202020204" pitchFamily="34" charset="0"/>
              </a:rPr>
              <a:t>, constituido por calizas y </a:t>
            </a:r>
            <a:r>
              <a:rPr lang="es-MX" sz="1600" dirty="0" err="1">
                <a:latin typeface="Arial" panose="020B0604020202020204" pitchFamily="34" charset="0"/>
                <a:cs typeface="Arial" panose="020B0604020202020204" pitchFamily="34" charset="0"/>
              </a:rPr>
              <a:t>lutita</a:t>
            </a:r>
            <a:r>
              <a:rPr lang="es-MX" sz="1600" dirty="0">
                <a:latin typeface="Arial" panose="020B0604020202020204" pitchFamily="34" charset="0"/>
                <a:cs typeface="Arial" panose="020B0604020202020204" pitchFamily="34" charset="0"/>
              </a:rPr>
              <a:t> del Cretácico; </a:t>
            </a:r>
            <a:r>
              <a:rPr lang="es-MX" sz="1600" dirty="0" smtClean="0">
                <a:latin typeface="Arial" panose="020B0604020202020204" pitchFamily="34" charset="0"/>
                <a:cs typeface="Arial" panose="020B0604020202020204" pitchFamily="34" charset="0"/>
              </a:rPr>
              <a:t>plegadas, a lo largo de la Sierra Madre Oriental </a:t>
            </a:r>
            <a:endParaRPr lang="es-MX" sz="1600" dirty="0">
              <a:latin typeface="Arial" panose="020B0604020202020204" pitchFamily="34" charset="0"/>
              <a:cs typeface="Arial" panose="020B0604020202020204" pitchFamily="34" charset="0"/>
            </a:endParaRPr>
          </a:p>
        </p:txBody>
      </p:sp>
      <p:pic>
        <p:nvPicPr>
          <p:cNvPr id="12" name="Imagen 11"/>
          <p:cNvPicPr>
            <a:picLocks noChangeAspect="1"/>
          </p:cNvPicPr>
          <p:nvPr/>
        </p:nvPicPr>
        <p:blipFill>
          <a:blip r:embed="rId5"/>
          <a:stretch>
            <a:fillRect/>
          </a:stretch>
        </p:blipFill>
        <p:spPr>
          <a:xfrm>
            <a:off x="3642407" y="4581128"/>
            <a:ext cx="2606781" cy="1816750"/>
          </a:xfrm>
          <a:prstGeom prst="rect">
            <a:avLst/>
          </a:prstGeom>
        </p:spPr>
      </p:pic>
      <p:sp>
        <p:nvSpPr>
          <p:cNvPr id="13" name="Rectángulo 12"/>
          <p:cNvSpPr/>
          <p:nvPr/>
        </p:nvSpPr>
        <p:spPr>
          <a:xfrm>
            <a:off x="1148717" y="2630281"/>
            <a:ext cx="1737976" cy="338554"/>
          </a:xfrm>
          <a:prstGeom prst="rect">
            <a:avLst/>
          </a:prstGeom>
        </p:spPr>
        <p:txBody>
          <a:bodyPr wrap="none">
            <a:spAutoFit/>
          </a:bodyPr>
          <a:lstStyle/>
          <a:p>
            <a:r>
              <a:rPr lang="es-MX" sz="1600" b="1" dirty="0">
                <a:solidFill>
                  <a:srgbClr val="FFFF00"/>
                </a:solidFill>
                <a:latin typeface="Arial" panose="020B0604020202020204" pitchFamily="34" charset="0"/>
                <a:cs typeface="Arial" panose="020B0604020202020204" pitchFamily="34" charset="0"/>
              </a:rPr>
              <a:t>Cerro de la Silla</a:t>
            </a:r>
          </a:p>
        </p:txBody>
      </p:sp>
      <p:sp>
        <p:nvSpPr>
          <p:cNvPr id="14" name="Rectángulo 13"/>
          <p:cNvSpPr/>
          <p:nvPr/>
        </p:nvSpPr>
        <p:spPr>
          <a:xfrm>
            <a:off x="6359856" y="3789762"/>
            <a:ext cx="2217658" cy="338554"/>
          </a:xfrm>
          <a:prstGeom prst="rect">
            <a:avLst/>
          </a:prstGeom>
        </p:spPr>
        <p:txBody>
          <a:bodyPr wrap="none">
            <a:spAutoFit/>
          </a:bodyPr>
          <a:lstStyle/>
          <a:p>
            <a:r>
              <a:rPr lang="es-MX" sz="1600" b="1" dirty="0" smtClean="0">
                <a:solidFill>
                  <a:srgbClr val="FFFF00"/>
                </a:solidFill>
                <a:latin typeface="Arial" panose="020B0604020202020204" pitchFamily="34" charset="0"/>
                <a:cs typeface="Arial" panose="020B0604020202020204" pitchFamily="34" charset="0"/>
              </a:rPr>
              <a:t>Cumbres del Ajusco </a:t>
            </a:r>
            <a:endParaRPr lang="es-MX" sz="1600" b="1" dirty="0">
              <a:solidFill>
                <a:srgbClr val="FFFF00"/>
              </a:solidFill>
              <a:latin typeface="Arial" panose="020B0604020202020204" pitchFamily="34" charset="0"/>
              <a:cs typeface="Arial" panose="020B0604020202020204" pitchFamily="34" charset="0"/>
            </a:endParaRPr>
          </a:p>
        </p:txBody>
      </p:sp>
      <p:sp>
        <p:nvSpPr>
          <p:cNvPr id="15" name="Rectángulo 14"/>
          <p:cNvSpPr/>
          <p:nvPr/>
        </p:nvSpPr>
        <p:spPr>
          <a:xfrm>
            <a:off x="5087832" y="6100358"/>
            <a:ext cx="1293944" cy="338554"/>
          </a:xfrm>
          <a:prstGeom prst="rect">
            <a:avLst/>
          </a:prstGeom>
        </p:spPr>
        <p:txBody>
          <a:bodyPr wrap="none">
            <a:spAutoFit/>
          </a:bodyPr>
          <a:lstStyle/>
          <a:p>
            <a:r>
              <a:rPr lang="es-MX" sz="1600" b="1" dirty="0" err="1" smtClean="0">
                <a:solidFill>
                  <a:srgbClr val="FFFF00"/>
                </a:solidFill>
                <a:latin typeface="Arial" panose="020B0604020202020204" pitchFamily="34" charset="0"/>
                <a:cs typeface="Arial" panose="020B0604020202020204" pitchFamily="34" charset="0"/>
              </a:rPr>
              <a:t>Citlaltépetl</a:t>
            </a:r>
            <a:r>
              <a:rPr lang="es-MX" sz="1600" b="1" dirty="0" smtClean="0">
                <a:solidFill>
                  <a:srgbClr val="FFFF00"/>
                </a:solidFill>
                <a:latin typeface="Arial" panose="020B0604020202020204" pitchFamily="34" charset="0"/>
                <a:cs typeface="Arial" panose="020B0604020202020204" pitchFamily="34" charset="0"/>
              </a:rPr>
              <a:t> </a:t>
            </a:r>
            <a:endParaRPr lang="es-MX" sz="1600" b="1" dirty="0">
              <a:solidFill>
                <a:srgbClr val="FFFF00"/>
              </a:solidFill>
              <a:latin typeface="Arial" panose="020B0604020202020204" pitchFamily="34" charset="0"/>
              <a:cs typeface="Arial" panose="020B0604020202020204" pitchFamily="34" charset="0"/>
            </a:endParaRPr>
          </a:p>
        </p:txBody>
      </p:sp>
      <p:sp>
        <p:nvSpPr>
          <p:cNvPr id="17" name="CuadroTexto 16"/>
          <p:cNvSpPr txBox="1"/>
          <p:nvPr/>
        </p:nvSpPr>
        <p:spPr>
          <a:xfrm>
            <a:off x="8460432" y="6525344"/>
            <a:ext cx="792088" cy="369332"/>
          </a:xfrm>
          <a:prstGeom prst="rect">
            <a:avLst/>
          </a:prstGeom>
          <a:noFill/>
        </p:spPr>
        <p:txBody>
          <a:bodyPr wrap="square" rtlCol="0">
            <a:spAutoFit/>
          </a:bodyPr>
          <a:lstStyle/>
          <a:p>
            <a:r>
              <a:rPr lang="es-MX" dirty="0" smtClean="0"/>
              <a:t>19/27</a:t>
            </a:r>
            <a:endParaRPr lang="es-MX" dirty="0"/>
          </a:p>
        </p:txBody>
      </p:sp>
    </p:spTree>
    <p:extLst>
      <p:ext uri="{BB962C8B-B14F-4D97-AF65-F5344CB8AC3E}">
        <p14:creationId xmlns:p14="http://schemas.microsoft.com/office/powerpoint/2010/main" val="1050305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47634" y="485984"/>
            <a:ext cx="2803973" cy="400110"/>
          </a:xfrm>
          <a:prstGeom prst="rect">
            <a:avLst/>
          </a:prstGeom>
          <a:noFill/>
        </p:spPr>
        <p:txBody>
          <a:bodyPr wrap="none" rtlCol="0">
            <a:spAutoFit/>
          </a:bodyPr>
          <a:lstStyle/>
          <a:p>
            <a:pPr algn="ctr"/>
            <a:r>
              <a:rPr lang="es-MX" sz="2000" b="1" dirty="0" smtClean="0">
                <a:latin typeface="Arial" panose="020B0604020202020204" pitchFamily="34" charset="0"/>
                <a:cs typeface="Arial" panose="020B0604020202020204" pitchFamily="34" charset="0"/>
              </a:rPr>
              <a:t>¿Qué es la Geología?</a:t>
            </a:r>
            <a:endParaRPr lang="es-MX" sz="2000" b="1" dirty="0">
              <a:latin typeface="Arial" panose="020B0604020202020204" pitchFamily="34" charset="0"/>
              <a:cs typeface="Arial" panose="020B0604020202020204" pitchFamily="34" charset="0"/>
            </a:endParaRPr>
          </a:p>
        </p:txBody>
      </p:sp>
      <p:sp>
        <p:nvSpPr>
          <p:cNvPr id="4" name="3 CuadroTexto"/>
          <p:cNvSpPr txBox="1"/>
          <p:nvPr/>
        </p:nvSpPr>
        <p:spPr>
          <a:xfrm>
            <a:off x="1280" y="876782"/>
            <a:ext cx="8837603" cy="3108543"/>
          </a:xfrm>
          <a:prstGeom prst="rect">
            <a:avLst/>
          </a:prstGeom>
          <a:noFill/>
        </p:spPr>
        <p:txBody>
          <a:bodyPr wrap="square" rtlCol="0">
            <a:spAutoFit/>
          </a:bodyPr>
          <a:lstStyle/>
          <a:p>
            <a:pPr algn="just"/>
            <a:r>
              <a:rPr lang="es-MX" sz="1400" dirty="0" smtClean="0">
                <a:latin typeface="Arial" panose="020B0604020202020204" pitchFamily="34" charset="0"/>
                <a:cs typeface="Arial" panose="020B0604020202020204" pitchFamily="34" charset="0"/>
              </a:rPr>
              <a:t>La </a:t>
            </a:r>
            <a:r>
              <a:rPr lang="es-MX" sz="1400" dirty="0">
                <a:latin typeface="Arial" panose="020B0604020202020204" pitchFamily="34" charset="0"/>
                <a:cs typeface="Arial" panose="020B0604020202020204" pitchFamily="34" charset="0"/>
              </a:rPr>
              <a:t>Geología </a:t>
            </a:r>
            <a:r>
              <a:rPr lang="es-MX" sz="1400" dirty="0" smtClean="0">
                <a:latin typeface="Arial" panose="020B0604020202020204" pitchFamily="34" charset="0"/>
                <a:cs typeface="Arial" panose="020B0604020202020204" pitchFamily="34" charset="0"/>
              </a:rPr>
              <a:t>es una ciencia, es una disciplina, que estudia y describe los </a:t>
            </a:r>
            <a:r>
              <a:rPr lang="es-MX" sz="1400" dirty="0">
                <a:latin typeface="Arial" panose="020B0604020202020204" pitchFamily="34" charset="0"/>
                <a:cs typeface="Arial" panose="020B0604020202020204" pitchFamily="34" charset="0"/>
              </a:rPr>
              <a:t>procesos mediante los </a:t>
            </a:r>
            <a:r>
              <a:rPr lang="es-MX" sz="1400" dirty="0" smtClean="0">
                <a:latin typeface="Arial" panose="020B0604020202020204" pitchFamily="34" charset="0"/>
                <a:cs typeface="Arial" panose="020B0604020202020204" pitchFamily="34" charset="0"/>
              </a:rPr>
              <a:t>cuales evolucionó y se transformó el aspecto físico de la corteza sólida del planeta, es decir, </a:t>
            </a:r>
            <a:r>
              <a:rPr lang="es-MX" sz="1400" i="1" dirty="0" smtClean="0">
                <a:latin typeface="Arial" panose="020B0604020202020204" pitchFamily="34" charset="0"/>
                <a:cs typeface="Arial" panose="020B0604020202020204" pitchFamily="34" charset="0"/>
              </a:rPr>
              <a:t>la litósfera</a:t>
            </a:r>
            <a:r>
              <a:rPr lang="es-MX" sz="1400" dirty="0" smtClean="0">
                <a:latin typeface="Arial" panose="020B0604020202020204" pitchFamily="34" charset="0"/>
                <a:cs typeface="Arial" panose="020B0604020202020204" pitchFamily="34" charset="0"/>
              </a:rPr>
              <a:t>. </a:t>
            </a:r>
          </a:p>
          <a:p>
            <a:pPr algn="just"/>
            <a:endParaRPr lang="es-MX" sz="1400" dirty="0">
              <a:latin typeface="Arial" panose="020B0604020202020204" pitchFamily="34" charset="0"/>
              <a:cs typeface="Arial" panose="020B0604020202020204" pitchFamily="34" charset="0"/>
            </a:endParaRPr>
          </a:p>
          <a:p>
            <a:pPr algn="just"/>
            <a:r>
              <a:rPr lang="es-MX" sz="1400" dirty="0" smtClean="0">
                <a:latin typeface="Arial" panose="020B0604020202020204" pitchFamily="34" charset="0"/>
                <a:cs typeface="Arial" panose="020B0604020202020204" pitchFamily="34" charset="0"/>
              </a:rPr>
              <a:t>Las formas del relieve actual son consecuencia de dichos procesos que se conocen bajo el nombre genérico de </a:t>
            </a:r>
            <a:r>
              <a:rPr lang="es-MX" sz="1400" i="1" dirty="0" smtClean="0">
                <a:latin typeface="Arial" panose="020B0604020202020204" pitchFamily="34" charset="0"/>
                <a:cs typeface="Arial" panose="020B0604020202020204" pitchFamily="34" charset="0"/>
              </a:rPr>
              <a:t>tectónica</a:t>
            </a:r>
            <a:r>
              <a:rPr lang="es-MX" sz="1400" dirty="0" smtClean="0">
                <a:latin typeface="Arial" panose="020B0604020202020204" pitchFamily="34" charset="0"/>
                <a:cs typeface="Arial" panose="020B0604020202020204" pitchFamily="34" charset="0"/>
              </a:rPr>
              <a:t>, palabra que viene del latín </a:t>
            </a:r>
            <a:r>
              <a:rPr lang="es-MX" sz="1400" i="1" dirty="0" err="1" smtClean="0">
                <a:latin typeface="Arial" panose="020B0604020202020204" pitchFamily="34" charset="0"/>
                <a:cs typeface="Arial" panose="020B0604020202020204" pitchFamily="34" charset="0"/>
              </a:rPr>
              <a:t>tectonicus</a:t>
            </a:r>
            <a:r>
              <a:rPr lang="es-MX" sz="1400" dirty="0" smtClean="0">
                <a:latin typeface="Arial" panose="020B0604020202020204" pitchFamily="34" charset="0"/>
                <a:cs typeface="Arial" panose="020B0604020202020204" pitchFamily="34" charset="0"/>
              </a:rPr>
              <a:t> y del griego </a:t>
            </a:r>
            <a:r>
              <a:rPr lang="es-MX" sz="1400" i="1" dirty="0" err="1" smtClean="0">
                <a:latin typeface="Arial" panose="020B0604020202020204" pitchFamily="34" charset="0"/>
                <a:cs typeface="Arial" panose="020B0604020202020204" pitchFamily="34" charset="0"/>
              </a:rPr>
              <a:t>tektonikos</a:t>
            </a:r>
            <a:r>
              <a:rPr lang="es-MX" sz="1400" i="1" dirty="0" smtClean="0">
                <a:latin typeface="Arial" panose="020B0604020202020204" pitchFamily="34" charset="0"/>
                <a:cs typeface="Arial" panose="020B0604020202020204" pitchFamily="34" charset="0"/>
              </a:rPr>
              <a:t> (s. </a:t>
            </a:r>
            <a:r>
              <a:rPr lang="es-MX" sz="1400" dirty="0" smtClean="0">
                <a:latin typeface="Arial" panose="020B0604020202020204" pitchFamily="34" charset="0"/>
                <a:cs typeface="Arial" panose="020B0604020202020204" pitchFamily="34" charset="0"/>
              </a:rPr>
              <a:t>XVII) y significa “de o relativo a la construcción”. </a:t>
            </a:r>
          </a:p>
          <a:p>
            <a:pPr algn="just"/>
            <a:endParaRPr lang="es-MX" sz="1400" dirty="0" smtClean="0">
              <a:latin typeface="Arial" panose="020B0604020202020204" pitchFamily="34" charset="0"/>
              <a:cs typeface="Arial" panose="020B0604020202020204" pitchFamily="34" charset="0"/>
            </a:endParaRPr>
          </a:p>
          <a:p>
            <a:pPr algn="just"/>
            <a:r>
              <a:rPr lang="es-MX" sz="1400" dirty="0" smtClean="0">
                <a:latin typeface="Arial" panose="020B0604020202020204" pitchFamily="34" charset="0"/>
                <a:cs typeface="Arial" panose="020B0604020202020204" pitchFamily="34" charset="0"/>
              </a:rPr>
              <a:t>En el sentido geológico, el término tectónica se utiliza desde 1887, y se refiere al arreglo, forma, evolución de la corteza terrestre. Por extensión, se usa para describir procesos que forman montañas, la deriva de los continentes, la distribución de los mares y así también, la parte dinámica que moldeó los diferentes relieves en el pasado geológico, que bien pudo haber iniciado hace unos 4,500 millones de años, es decir, hace como </a:t>
            </a:r>
            <a:r>
              <a:rPr lang="es-MX" sz="1400" b="1" dirty="0" smtClean="0">
                <a:latin typeface="Arial" panose="020B0604020202020204" pitchFamily="34" charset="0"/>
                <a:cs typeface="Arial" panose="020B0604020202020204" pitchFamily="34" charset="0"/>
              </a:rPr>
              <a:t>45 millones de siglos</a:t>
            </a:r>
            <a:r>
              <a:rPr lang="es-MX" sz="1400" dirty="0" smtClean="0">
                <a:latin typeface="Arial" panose="020B0604020202020204" pitchFamily="34" charset="0"/>
                <a:cs typeface="Arial" panose="020B0604020202020204" pitchFamily="34" charset="0"/>
              </a:rPr>
              <a:t>. </a:t>
            </a:r>
          </a:p>
          <a:p>
            <a:pPr algn="just"/>
            <a:endParaRPr lang="en-US" sz="1400" dirty="0">
              <a:latin typeface="Arial" panose="020B0604020202020204" pitchFamily="34" charset="0"/>
              <a:cs typeface="Arial" panose="020B0604020202020204" pitchFamily="34" charset="0"/>
            </a:endParaRPr>
          </a:p>
          <a:p>
            <a:pPr algn="just"/>
            <a:endParaRPr lang="es-MX" sz="1400" dirty="0" smtClean="0">
              <a:latin typeface="Arial" panose="020B0604020202020204" pitchFamily="34" charset="0"/>
              <a:cs typeface="Arial" panose="020B0604020202020204" pitchFamily="34" charset="0"/>
            </a:endParaRPr>
          </a:p>
        </p:txBody>
      </p:sp>
      <p:pic>
        <p:nvPicPr>
          <p:cNvPr id="2050" name="Picture 2" descr="Resultado de imagen para pang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335" y="3675504"/>
            <a:ext cx="3140364" cy="2592288"/>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0" y="3802097"/>
            <a:ext cx="6063539" cy="1169551"/>
          </a:xfrm>
          <a:prstGeom prst="rect">
            <a:avLst/>
          </a:prstGeom>
        </p:spPr>
        <p:txBody>
          <a:bodyPr wrap="square">
            <a:spAutoFit/>
          </a:bodyPr>
          <a:lstStyle/>
          <a:p>
            <a:pPr algn="just"/>
            <a:r>
              <a:rPr lang="es-MX" sz="1400" dirty="0">
                <a:latin typeface="Arial" panose="020B0604020202020204" pitchFamily="34" charset="0"/>
                <a:cs typeface="Arial" panose="020B0604020202020204" pitchFamily="34" charset="0"/>
              </a:rPr>
              <a:t>Así es que la delgada corteza del planeta se ha transformado radicalmente. Hace unos </a:t>
            </a:r>
            <a:r>
              <a:rPr lang="es-MX" sz="1400" dirty="0" smtClean="0">
                <a:latin typeface="Arial" panose="020B0604020202020204" pitchFamily="34" charset="0"/>
                <a:cs typeface="Arial" panose="020B0604020202020204" pitchFamily="34" charset="0"/>
              </a:rPr>
              <a:t>250 </a:t>
            </a:r>
            <a:r>
              <a:rPr lang="es-MX" sz="1400" dirty="0">
                <a:latin typeface="Arial" panose="020B0604020202020204" pitchFamily="34" charset="0"/>
                <a:cs typeface="Arial" panose="020B0604020202020204" pitchFamily="34" charset="0"/>
              </a:rPr>
              <a:t>millones de años, como se sabe, las placas oceánicas y continentales conformaron un solo continente, </a:t>
            </a:r>
            <a:r>
              <a:rPr lang="es-MX" sz="1400" dirty="0" smtClean="0">
                <a:latin typeface="Arial" panose="020B0604020202020204" pitchFamily="34" charset="0"/>
                <a:cs typeface="Arial" panose="020B0604020202020204" pitchFamily="34" charset="0"/>
              </a:rPr>
              <a:t>cuyas </a:t>
            </a:r>
            <a:r>
              <a:rPr lang="es-MX" sz="1400" dirty="0">
                <a:latin typeface="Arial" panose="020B0604020202020204" pitchFamily="34" charset="0"/>
                <a:cs typeface="Arial" panose="020B0604020202020204" pitchFamily="34" charset="0"/>
              </a:rPr>
              <a:t>partes comenzaron nuevamente a separarse, a derivar, hasta que hace </a:t>
            </a:r>
            <a:r>
              <a:rPr lang="es-MX" sz="1400" dirty="0" smtClean="0">
                <a:latin typeface="Arial" panose="020B0604020202020204" pitchFamily="34" charset="0"/>
                <a:cs typeface="Arial" panose="020B0604020202020204" pitchFamily="34" charset="0"/>
              </a:rPr>
              <a:t>unos </a:t>
            </a:r>
            <a:r>
              <a:rPr lang="es-MX" sz="1400" b="1" dirty="0" smtClean="0">
                <a:latin typeface="Arial" panose="020B0604020202020204" pitchFamily="34" charset="0"/>
                <a:cs typeface="Arial" panose="020B0604020202020204" pitchFamily="34" charset="0"/>
              </a:rPr>
              <a:t>300 </a:t>
            </a:r>
            <a:r>
              <a:rPr lang="es-MX" sz="1400" b="1" dirty="0">
                <a:latin typeface="Arial" panose="020B0604020202020204" pitchFamily="34" charset="0"/>
                <a:cs typeface="Arial" panose="020B0604020202020204" pitchFamily="34" charset="0"/>
              </a:rPr>
              <a:t>siglos</a:t>
            </a:r>
            <a:r>
              <a:rPr lang="es-MX" sz="1400" dirty="0">
                <a:latin typeface="Arial" panose="020B0604020202020204" pitchFamily="34" charset="0"/>
                <a:cs typeface="Arial" panose="020B0604020202020204" pitchFamily="34" charset="0"/>
              </a:rPr>
              <a:t>, aparece el hombre sobre la faz de la Tierra. </a:t>
            </a:r>
          </a:p>
        </p:txBody>
      </p:sp>
      <p:sp>
        <p:nvSpPr>
          <p:cNvPr id="6" name="Rectángulo 5"/>
          <p:cNvSpPr/>
          <p:nvPr/>
        </p:nvSpPr>
        <p:spPr>
          <a:xfrm>
            <a:off x="-2272" y="5161537"/>
            <a:ext cx="6805735" cy="1169551"/>
          </a:xfrm>
          <a:prstGeom prst="rect">
            <a:avLst/>
          </a:prstGeom>
        </p:spPr>
        <p:txBody>
          <a:bodyPr wrap="square">
            <a:spAutoFit/>
          </a:bodyPr>
          <a:lstStyle/>
          <a:p>
            <a:pPr algn="just"/>
            <a:r>
              <a:rPr lang="es-MX" sz="1400" dirty="0">
                <a:latin typeface="Arial" panose="020B0604020202020204" pitchFamily="34" charset="0"/>
                <a:cs typeface="Arial" panose="020B0604020202020204" pitchFamily="34" charset="0"/>
              </a:rPr>
              <a:t>Esto es la geología, esta es la ciencia que estudia toda esa evolución, con </a:t>
            </a:r>
            <a:endParaRPr lang="es-MX" sz="1400" dirty="0" smtClean="0">
              <a:latin typeface="Arial" panose="020B0604020202020204" pitchFamily="34" charset="0"/>
              <a:cs typeface="Arial" panose="020B0604020202020204" pitchFamily="34" charset="0"/>
            </a:endParaRPr>
          </a:p>
          <a:p>
            <a:pPr algn="just"/>
            <a:r>
              <a:rPr lang="es-MX" sz="1400" dirty="0" smtClean="0">
                <a:latin typeface="Arial" panose="020B0604020202020204" pitchFamily="34" charset="0"/>
                <a:cs typeface="Arial" panose="020B0604020202020204" pitchFamily="34" charset="0"/>
              </a:rPr>
              <a:t>el </a:t>
            </a:r>
            <a:r>
              <a:rPr lang="es-MX" sz="1400" dirty="0">
                <a:latin typeface="Arial" panose="020B0604020202020204" pitchFamily="34" charset="0"/>
                <a:cs typeface="Arial" panose="020B0604020202020204" pitchFamily="34" charset="0"/>
              </a:rPr>
              <a:t>afán, casi siempre, de responder multitud de preguntas, incluidas las de </a:t>
            </a:r>
            <a:endParaRPr lang="es-MX" sz="1400" dirty="0" smtClean="0">
              <a:latin typeface="Arial" panose="020B0604020202020204" pitchFamily="34" charset="0"/>
              <a:cs typeface="Arial" panose="020B0604020202020204" pitchFamily="34" charset="0"/>
            </a:endParaRPr>
          </a:p>
          <a:p>
            <a:pPr algn="just"/>
            <a:r>
              <a:rPr lang="es-MX" sz="1400" dirty="0" smtClean="0">
                <a:latin typeface="Arial" panose="020B0604020202020204" pitchFamily="34" charset="0"/>
                <a:cs typeface="Arial" panose="020B0604020202020204" pitchFamily="34" charset="0"/>
              </a:rPr>
              <a:t>cuál </a:t>
            </a:r>
            <a:r>
              <a:rPr lang="es-MX" sz="1400" dirty="0">
                <a:latin typeface="Arial" panose="020B0604020202020204" pitchFamily="34" charset="0"/>
                <a:cs typeface="Arial" panose="020B0604020202020204" pitchFamily="34" charset="0"/>
              </a:rPr>
              <a:t>fue el destino de los continentes previos a </a:t>
            </a:r>
            <a:r>
              <a:rPr lang="es-MX" sz="1400" i="1" dirty="0">
                <a:latin typeface="Arial" panose="020B0604020202020204" pitchFamily="34" charset="0"/>
                <a:cs typeface="Arial" panose="020B0604020202020204" pitchFamily="34" charset="0"/>
              </a:rPr>
              <a:t>Pangea</a:t>
            </a:r>
            <a:r>
              <a:rPr lang="es-MX" sz="1400" dirty="0">
                <a:latin typeface="Arial" panose="020B0604020202020204" pitchFamily="34" charset="0"/>
                <a:cs typeface="Arial" panose="020B0604020202020204" pitchFamily="34" charset="0"/>
              </a:rPr>
              <a:t>, de los que solamente existen retazos aquí y allá, de los cuales los geólogos recogen evidencias para armar el rompecabezas del Proterozoico. Fascinante, como quiera que se le vea. </a:t>
            </a:r>
          </a:p>
        </p:txBody>
      </p:sp>
      <p:sp>
        <p:nvSpPr>
          <p:cNvPr id="8" name="CuadroTexto 7"/>
          <p:cNvSpPr txBox="1"/>
          <p:nvPr/>
        </p:nvSpPr>
        <p:spPr>
          <a:xfrm>
            <a:off x="8442839" y="6490404"/>
            <a:ext cx="792088" cy="369332"/>
          </a:xfrm>
          <a:prstGeom prst="rect">
            <a:avLst/>
          </a:prstGeom>
          <a:noFill/>
        </p:spPr>
        <p:txBody>
          <a:bodyPr wrap="square" rtlCol="0">
            <a:spAutoFit/>
          </a:bodyPr>
          <a:lstStyle/>
          <a:p>
            <a:r>
              <a:rPr lang="es-MX" dirty="0"/>
              <a:t>2</a:t>
            </a:r>
            <a:r>
              <a:rPr lang="es-MX" dirty="0" smtClean="0"/>
              <a:t>/27</a:t>
            </a:r>
            <a:endParaRPr lang="es-MX" dirty="0"/>
          </a:p>
        </p:txBody>
      </p:sp>
    </p:spTree>
    <p:extLst>
      <p:ext uri="{BB962C8B-B14F-4D97-AF65-F5344CB8AC3E}">
        <p14:creationId xmlns:p14="http://schemas.microsoft.com/office/powerpoint/2010/main" val="2905404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580112" y="100346"/>
            <a:ext cx="2810834" cy="338554"/>
          </a:xfrm>
          <a:prstGeom prst="rect">
            <a:avLst/>
          </a:prstGeom>
          <a:noFill/>
        </p:spPr>
        <p:txBody>
          <a:bodyPr wrap="none" rtlCol="0">
            <a:spAutoFit/>
          </a:bodyPr>
          <a:lstStyle/>
          <a:p>
            <a:pPr algn="ctr"/>
            <a:r>
              <a:rPr lang="es-MX" sz="1600" b="1" dirty="0" smtClean="0">
                <a:latin typeface="Soberana Titular" pitchFamily="50" charset="0"/>
              </a:rPr>
              <a:t>Desierto-</a:t>
            </a:r>
            <a:r>
              <a:rPr lang="es-MX" sz="1600" b="1" dirty="0" err="1" smtClean="0">
                <a:latin typeface="Soberana Titular" pitchFamily="50" charset="0"/>
              </a:rPr>
              <a:t>Semidesierto</a:t>
            </a:r>
            <a:endParaRPr lang="es-MX" sz="1600" b="1" dirty="0">
              <a:latin typeface="Soberana Titular" pitchFamily="50" charset="0"/>
            </a:endParaRPr>
          </a:p>
        </p:txBody>
      </p:sp>
      <p:sp>
        <p:nvSpPr>
          <p:cNvPr id="4" name="3 CuadroTexto"/>
          <p:cNvSpPr txBox="1"/>
          <p:nvPr/>
        </p:nvSpPr>
        <p:spPr>
          <a:xfrm>
            <a:off x="3633600" y="4170185"/>
            <a:ext cx="5510400" cy="523220"/>
          </a:xfrm>
          <a:prstGeom prst="rect">
            <a:avLst/>
          </a:prstGeom>
          <a:noFill/>
        </p:spPr>
        <p:txBody>
          <a:bodyPr wrap="square" rtlCol="0">
            <a:spAutoFit/>
          </a:bodyPr>
          <a:lstStyle/>
          <a:p>
            <a:pPr algn="just"/>
            <a:r>
              <a:rPr lang="es-MX" sz="1400" dirty="0" err="1" smtClean="0">
                <a:solidFill>
                  <a:srgbClr val="FF0000"/>
                </a:solidFill>
                <a:latin typeface="Arial" panose="020B0604020202020204" pitchFamily="34" charset="0"/>
                <a:cs typeface="Arial" panose="020B0604020202020204" pitchFamily="34" charset="0"/>
              </a:rPr>
              <a:t>Cuatrociénegas</a:t>
            </a:r>
            <a:r>
              <a:rPr lang="es-MX" sz="1400" dirty="0" smtClean="0">
                <a:latin typeface="Arial" panose="020B0604020202020204" pitchFamily="34" charset="0"/>
                <a:cs typeface="Arial" panose="020B0604020202020204" pitchFamily="34" charset="0"/>
              </a:rPr>
              <a:t>, Provincia </a:t>
            </a:r>
            <a:r>
              <a:rPr lang="es-MX" sz="1400" dirty="0">
                <a:latin typeface="Arial" panose="020B0604020202020204" pitchFamily="34" charset="0"/>
                <a:cs typeface="Arial" panose="020B0604020202020204" pitchFamily="34" charset="0"/>
              </a:rPr>
              <a:t>de la Sierra Madre </a:t>
            </a:r>
            <a:r>
              <a:rPr lang="es-MX" sz="1400" dirty="0" smtClean="0">
                <a:latin typeface="Arial" panose="020B0604020202020204" pitchFamily="34" charset="0"/>
                <a:cs typeface="Arial" panose="020B0604020202020204" pitchFamily="34" charset="0"/>
              </a:rPr>
              <a:t>Oriental. Sistema de cavernas que drenan al </a:t>
            </a:r>
            <a:r>
              <a:rPr lang="es-MX" sz="1400" dirty="0" err="1" smtClean="0">
                <a:latin typeface="Arial" panose="020B0604020202020204" pitchFamily="34" charset="0"/>
                <a:cs typeface="Arial" panose="020B0604020202020204" pitchFamily="34" charset="0"/>
              </a:rPr>
              <a:t>semidesierto</a:t>
            </a:r>
            <a:r>
              <a:rPr lang="es-MX" sz="1400" dirty="0" smtClean="0">
                <a:latin typeface="Arial" panose="020B0604020202020204" pitchFamily="34" charset="0"/>
                <a:cs typeface="Arial" panose="020B0604020202020204" pitchFamily="34" charset="0"/>
              </a:rPr>
              <a:t> </a:t>
            </a:r>
            <a:endParaRPr lang="es-MX" sz="1400" dirty="0">
              <a:latin typeface="Arial" panose="020B0604020202020204" pitchFamily="34" charset="0"/>
              <a:cs typeface="Arial" panose="020B0604020202020204" pitchFamily="34" charset="0"/>
            </a:endParaRPr>
          </a:p>
        </p:txBody>
      </p:sp>
      <p:pic>
        <p:nvPicPr>
          <p:cNvPr id="7" name="Imagen 6"/>
          <p:cNvPicPr/>
          <p:nvPr/>
        </p:nvPicPr>
        <p:blipFill>
          <a:blip r:embed="rId2" cstate="print">
            <a:extLst>
              <a:ext uri="{28A0092B-C50C-407E-A947-70E740481C1C}">
                <a14:useLocalDpi xmlns:a14="http://schemas.microsoft.com/office/drawing/2010/main" val="0"/>
              </a:ext>
            </a:extLst>
          </a:blip>
          <a:stretch>
            <a:fillRect/>
          </a:stretch>
        </p:blipFill>
        <p:spPr>
          <a:xfrm>
            <a:off x="41262" y="4382704"/>
            <a:ext cx="3312368" cy="2153673"/>
          </a:xfrm>
          <a:prstGeom prst="rect">
            <a:avLst/>
          </a:prstGeom>
        </p:spPr>
      </p:pic>
      <p:sp>
        <p:nvSpPr>
          <p:cNvPr id="3" name="AutoShape 2" descr="Resultado de imagen para valle de los ciri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 name="Imagen 5"/>
          <p:cNvPicPr>
            <a:picLocks noChangeAspect="1"/>
          </p:cNvPicPr>
          <p:nvPr/>
        </p:nvPicPr>
        <p:blipFill>
          <a:blip r:embed="rId3"/>
          <a:stretch>
            <a:fillRect/>
          </a:stretch>
        </p:blipFill>
        <p:spPr>
          <a:xfrm>
            <a:off x="6265561" y="537920"/>
            <a:ext cx="2802744" cy="1882968"/>
          </a:xfrm>
          <a:prstGeom prst="rect">
            <a:avLst/>
          </a:prstGeom>
        </p:spPr>
      </p:pic>
      <p:sp>
        <p:nvSpPr>
          <p:cNvPr id="8" name="Rectángulo 7"/>
          <p:cNvSpPr/>
          <p:nvPr/>
        </p:nvSpPr>
        <p:spPr>
          <a:xfrm>
            <a:off x="164743" y="566042"/>
            <a:ext cx="5773737" cy="738664"/>
          </a:xfrm>
          <a:prstGeom prst="rect">
            <a:avLst/>
          </a:prstGeom>
        </p:spPr>
        <p:txBody>
          <a:bodyPr wrap="square">
            <a:spAutoFit/>
          </a:bodyPr>
          <a:lstStyle/>
          <a:p>
            <a:r>
              <a:rPr lang="es-MX" sz="1400" dirty="0" smtClean="0">
                <a:latin typeface="Arial" panose="020B0604020202020204" pitchFamily="34" charset="0"/>
                <a:cs typeface="Arial" panose="020B0604020202020204" pitchFamily="34" charset="0"/>
              </a:rPr>
              <a:t>En </a:t>
            </a:r>
            <a:r>
              <a:rPr lang="es-MX" sz="1400" dirty="0">
                <a:latin typeface="Arial" panose="020B0604020202020204" pitchFamily="34" charset="0"/>
                <a:cs typeface="Arial" panose="020B0604020202020204" pitchFamily="34" charset="0"/>
              </a:rPr>
              <a:t>Baja California, un ecosistema único a nivel mundial</a:t>
            </a:r>
            <a:r>
              <a:rPr lang="es-MX" sz="1400" dirty="0" smtClean="0">
                <a:latin typeface="Arial" panose="020B060402020202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con características climáticas de zonas de desierto y </a:t>
            </a:r>
            <a:r>
              <a:rPr lang="es-MX" sz="1400" dirty="0" err="1">
                <a:latin typeface="Arial" panose="020B0604020202020204" pitchFamily="34" charset="0"/>
                <a:cs typeface="Arial" panose="020B0604020202020204" pitchFamily="34" charset="0"/>
              </a:rPr>
              <a:t>semidesierto</a:t>
            </a:r>
            <a:r>
              <a:rPr lang="es-MX" sz="1400" dirty="0">
                <a:latin typeface="Arial" panose="020B0604020202020204" pitchFamily="34" charset="0"/>
                <a:cs typeface="Arial" panose="020B0604020202020204" pitchFamily="34" charset="0"/>
              </a:rPr>
              <a:t>, se encuentra el </a:t>
            </a:r>
            <a:r>
              <a:rPr lang="es-MX" sz="1400" dirty="0">
                <a:solidFill>
                  <a:srgbClr val="FF0000"/>
                </a:solidFill>
                <a:latin typeface="Arial" panose="020B0604020202020204" pitchFamily="34" charset="0"/>
                <a:cs typeface="Arial" panose="020B0604020202020204" pitchFamily="34" charset="0"/>
              </a:rPr>
              <a:t>Valle de los </a:t>
            </a:r>
            <a:r>
              <a:rPr lang="es-MX" sz="1400" dirty="0" smtClean="0">
                <a:solidFill>
                  <a:srgbClr val="FF0000"/>
                </a:solidFill>
                <a:latin typeface="Arial" panose="020B0604020202020204" pitchFamily="34" charset="0"/>
                <a:cs typeface="Arial" panose="020B0604020202020204" pitchFamily="34" charset="0"/>
              </a:rPr>
              <a:t>Cirios y la Península del Vizcaíno </a:t>
            </a:r>
            <a:endParaRPr lang="es-MX" sz="1400" dirty="0">
              <a:latin typeface="Arial" panose="020B0604020202020204" pitchFamily="34" charset="0"/>
              <a:cs typeface="Arial" panose="020B0604020202020204" pitchFamily="34" charset="0"/>
            </a:endParaRPr>
          </a:p>
        </p:txBody>
      </p:sp>
      <p:pic>
        <p:nvPicPr>
          <p:cNvPr id="9220" name="Picture 4" descr="Resultado de imagen para el vizcaí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864" y="1922812"/>
            <a:ext cx="2745789" cy="153699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5"/>
          <a:stretch>
            <a:fillRect/>
          </a:stretch>
        </p:blipFill>
        <p:spPr>
          <a:xfrm>
            <a:off x="6265561" y="2481486"/>
            <a:ext cx="2802744" cy="1584176"/>
          </a:xfrm>
          <a:prstGeom prst="rect">
            <a:avLst/>
          </a:prstGeom>
        </p:spPr>
      </p:pic>
      <p:sp>
        <p:nvSpPr>
          <p:cNvPr id="12" name="Rectángulo 11"/>
          <p:cNvSpPr/>
          <p:nvPr/>
        </p:nvSpPr>
        <p:spPr>
          <a:xfrm>
            <a:off x="41262" y="3255266"/>
            <a:ext cx="3580922" cy="1169551"/>
          </a:xfrm>
          <a:prstGeom prst="rect">
            <a:avLst/>
          </a:prstGeom>
        </p:spPr>
        <p:txBody>
          <a:bodyPr wrap="square">
            <a:spAutoFit/>
          </a:bodyPr>
          <a:lstStyle/>
          <a:p>
            <a:r>
              <a:rPr lang="es-MX" sz="1400" dirty="0" smtClean="0">
                <a:latin typeface="Arial" panose="020B0604020202020204" pitchFamily="34" charset="0"/>
                <a:cs typeface="Arial" panose="020B0604020202020204" pitchFamily="34" charset="0"/>
              </a:rPr>
              <a:t>El </a:t>
            </a:r>
            <a:r>
              <a:rPr lang="es-MX" sz="1400" dirty="0" smtClean="0">
                <a:solidFill>
                  <a:srgbClr val="FF0000"/>
                </a:solidFill>
                <a:latin typeface="Arial" panose="020B0604020202020204" pitchFamily="34" charset="0"/>
                <a:cs typeface="Arial" panose="020B0604020202020204" pitchFamily="34" charset="0"/>
              </a:rPr>
              <a:t>Gran Desierto del Altar</a:t>
            </a:r>
            <a:r>
              <a:rPr lang="es-MX" sz="1400" dirty="0" smtClean="0">
                <a:latin typeface="Arial" panose="020B0604020202020204" pitchFamily="34" charset="0"/>
                <a:cs typeface="Arial" panose="020B0604020202020204" pitchFamily="34" charset="0"/>
              </a:rPr>
              <a:t>, se ubica </a:t>
            </a:r>
            <a:r>
              <a:rPr lang="es-MX" sz="1400" dirty="0">
                <a:latin typeface="Arial" panose="020B0604020202020204" pitchFamily="34" charset="0"/>
                <a:cs typeface="Arial" panose="020B0604020202020204" pitchFamily="34" charset="0"/>
              </a:rPr>
              <a:t>en la Provincia Sierras Sepultadas, en </a:t>
            </a:r>
            <a:r>
              <a:rPr lang="es-MX" sz="1400" dirty="0" smtClean="0">
                <a:latin typeface="Arial" panose="020B0604020202020204" pitchFamily="34" charset="0"/>
                <a:cs typeface="Arial" panose="020B0604020202020204" pitchFamily="34" charset="0"/>
              </a:rPr>
              <a:t>la que afloran </a:t>
            </a:r>
            <a:r>
              <a:rPr lang="es-MX" sz="1400" dirty="0">
                <a:latin typeface="Arial" panose="020B0604020202020204" pitchFamily="34" charset="0"/>
                <a:cs typeface="Arial" panose="020B0604020202020204" pitchFamily="34" charset="0"/>
              </a:rPr>
              <a:t>rocas metamórficas del </a:t>
            </a:r>
            <a:r>
              <a:rPr lang="es-MX" sz="1400" dirty="0" smtClean="0">
                <a:latin typeface="Arial" panose="020B0604020202020204" pitchFamily="34" charset="0"/>
                <a:cs typeface="Arial" panose="020B0604020202020204" pitchFamily="34" charset="0"/>
              </a:rPr>
              <a:t>Precámbrico, en contraste con el campo volcánico El Pinacate, del Plioceno </a:t>
            </a:r>
            <a:endParaRPr lang="es-MX" sz="1400" dirty="0">
              <a:latin typeface="Arial" panose="020B0604020202020204" pitchFamily="34" charset="0"/>
              <a:cs typeface="Arial" panose="020B0604020202020204" pitchFamily="34" charset="0"/>
            </a:endParaRPr>
          </a:p>
        </p:txBody>
      </p:sp>
      <p:sp>
        <p:nvSpPr>
          <p:cNvPr id="13" name="CuadroTexto 12"/>
          <p:cNvSpPr txBox="1"/>
          <p:nvPr/>
        </p:nvSpPr>
        <p:spPr>
          <a:xfrm>
            <a:off x="3717207" y="3126046"/>
            <a:ext cx="2516400" cy="369332"/>
          </a:xfrm>
          <a:prstGeom prst="rect">
            <a:avLst/>
          </a:prstGeom>
          <a:noFill/>
        </p:spPr>
        <p:txBody>
          <a:bodyPr wrap="square" rtlCol="0">
            <a:spAutoFit/>
          </a:bodyPr>
          <a:lstStyle/>
          <a:p>
            <a:r>
              <a:rPr lang="es-MX" dirty="0" smtClean="0">
                <a:solidFill>
                  <a:schemeClr val="bg1"/>
                </a:solidFill>
                <a:latin typeface="Arial" panose="020B0604020202020204" pitchFamily="34" charset="0"/>
                <a:cs typeface="Arial" panose="020B0604020202020204" pitchFamily="34" charset="0"/>
              </a:rPr>
              <a:t>Cuenca del Vizcaíno </a:t>
            </a:r>
            <a:endParaRPr lang="es-MX" dirty="0">
              <a:solidFill>
                <a:schemeClr val="bg1"/>
              </a:solidFill>
              <a:latin typeface="Arial" panose="020B0604020202020204" pitchFamily="34" charset="0"/>
              <a:cs typeface="Arial" panose="020B0604020202020204" pitchFamily="34" charset="0"/>
            </a:endParaRPr>
          </a:p>
        </p:txBody>
      </p:sp>
      <p:sp>
        <p:nvSpPr>
          <p:cNvPr id="15" name="CuadroTexto 14"/>
          <p:cNvSpPr txBox="1"/>
          <p:nvPr/>
        </p:nvSpPr>
        <p:spPr>
          <a:xfrm>
            <a:off x="6821914" y="477322"/>
            <a:ext cx="1998558" cy="369332"/>
          </a:xfrm>
          <a:prstGeom prst="rect">
            <a:avLst/>
          </a:prstGeom>
          <a:noFill/>
        </p:spPr>
        <p:txBody>
          <a:bodyPr wrap="square" rtlCol="0">
            <a:spAutoFit/>
          </a:bodyPr>
          <a:lstStyle/>
          <a:p>
            <a:r>
              <a:rPr lang="es-MX" dirty="0" smtClean="0">
                <a:solidFill>
                  <a:schemeClr val="bg1"/>
                </a:solidFill>
                <a:latin typeface="Arial" panose="020B0604020202020204" pitchFamily="34" charset="0"/>
                <a:cs typeface="Arial" panose="020B0604020202020204" pitchFamily="34" charset="0"/>
              </a:rPr>
              <a:t>Valle de los cirios </a:t>
            </a:r>
            <a:endParaRPr lang="es-MX" dirty="0">
              <a:solidFill>
                <a:schemeClr val="bg1"/>
              </a:solidFill>
              <a:latin typeface="Arial" panose="020B0604020202020204" pitchFamily="34" charset="0"/>
              <a:cs typeface="Arial" panose="020B0604020202020204" pitchFamily="34" charset="0"/>
            </a:endParaRPr>
          </a:p>
        </p:txBody>
      </p:sp>
      <p:sp>
        <p:nvSpPr>
          <p:cNvPr id="16" name="CuadroTexto 15"/>
          <p:cNvSpPr txBox="1"/>
          <p:nvPr/>
        </p:nvSpPr>
        <p:spPr>
          <a:xfrm>
            <a:off x="6520096" y="3745275"/>
            <a:ext cx="2516400" cy="369332"/>
          </a:xfrm>
          <a:prstGeom prst="rect">
            <a:avLst/>
          </a:prstGeom>
          <a:noFill/>
        </p:spPr>
        <p:txBody>
          <a:bodyPr wrap="square" rtlCol="0">
            <a:spAutoFit/>
          </a:bodyPr>
          <a:lstStyle/>
          <a:p>
            <a:r>
              <a:rPr lang="es-MX" dirty="0" smtClean="0">
                <a:solidFill>
                  <a:schemeClr val="bg1"/>
                </a:solidFill>
                <a:latin typeface="Arial" panose="020B0604020202020204" pitchFamily="34" charset="0"/>
                <a:cs typeface="Arial" panose="020B0604020202020204" pitchFamily="34" charset="0"/>
              </a:rPr>
              <a:t>Vizcaíno </a:t>
            </a:r>
            <a:endParaRPr lang="es-MX" dirty="0">
              <a:solidFill>
                <a:schemeClr val="bg1"/>
              </a:solidFill>
              <a:latin typeface="Arial" panose="020B0604020202020204" pitchFamily="34" charset="0"/>
              <a:cs typeface="Arial" panose="020B0604020202020204" pitchFamily="34" charset="0"/>
            </a:endParaRPr>
          </a:p>
        </p:txBody>
      </p:sp>
      <p:sp>
        <p:nvSpPr>
          <p:cNvPr id="17" name="CuadroTexto 16"/>
          <p:cNvSpPr txBox="1"/>
          <p:nvPr/>
        </p:nvSpPr>
        <p:spPr>
          <a:xfrm>
            <a:off x="287431" y="4483041"/>
            <a:ext cx="3177577" cy="369332"/>
          </a:xfrm>
          <a:prstGeom prst="rect">
            <a:avLst/>
          </a:prstGeom>
          <a:noFill/>
        </p:spPr>
        <p:txBody>
          <a:bodyPr wrap="square" rtlCol="0">
            <a:spAutoFit/>
          </a:bodyPr>
          <a:lstStyle/>
          <a:p>
            <a:r>
              <a:rPr lang="es-MX" dirty="0" smtClean="0">
                <a:solidFill>
                  <a:schemeClr val="bg1"/>
                </a:solidFill>
                <a:latin typeface="Arial" panose="020B0604020202020204" pitchFamily="34" charset="0"/>
                <a:cs typeface="Arial" panose="020B0604020202020204" pitchFamily="34" charset="0"/>
              </a:rPr>
              <a:t>Pinacate y Desierto de Altar </a:t>
            </a:r>
            <a:endParaRPr lang="es-MX" dirty="0">
              <a:solidFill>
                <a:schemeClr val="bg1"/>
              </a:solidFill>
              <a:latin typeface="Arial" panose="020B0604020202020204" pitchFamily="34" charset="0"/>
              <a:cs typeface="Arial" panose="020B0604020202020204" pitchFamily="34" charset="0"/>
            </a:endParaRPr>
          </a:p>
        </p:txBody>
      </p:sp>
      <p:sp>
        <p:nvSpPr>
          <p:cNvPr id="18" name="Llamada ovalada 17"/>
          <p:cNvSpPr/>
          <p:nvPr/>
        </p:nvSpPr>
        <p:spPr>
          <a:xfrm>
            <a:off x="4725144" y="1169467"/>
            <a:ext cx="2295128" cy="898779"/>
          </a:xfrm>
          <a:prstGeom prst="wedgeEllipseCallout">
            <a:avLst>
              <a:gd name="adj1" fmla="val -20833"/>
              <a:gd name="adj2" fmla="val 89052"/>
            </a:avLst>
          </a:prstGeom>
          <a:solidFill>
            <a:srgbClr val="948A54">
              <a:alpha val="9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latin typeface="Arial" panose="020B0604020202020204" pitchFamily="34" charset="0"/>
                <a:cs typeface="Arial" panose="020B0604020202020204" pitchFamily="34" charset="0"/>
              </a:rPr>
              <a:t>Enhorabuena, Asamblea </a:t>
            </a:r>
            <a:r>
              <a:rPr lang="es-MX" dirty="0" err="1" smtClean="0">
                <a:latin typeface="Arial" panose="020B0604020202020204" pitchFamily="34" charset="0"/>
                <a:cs typeface="Arial" panose="020B0604020202020204" pitchFamily="34" charset="0"/>
              </a:rPr>
              <a:t>ASGMI</a:t>
            </a:r>
            <a:r>
              <a:rPr lang="es-MX" dirty="0" smtClean="0"/>
              <a:t>… </a:t>
            </a:r>
            <a:endParaRPr lang="es-MX" dirty="0"/>
          </a:p>
        </p:txBody>
      </p:sp>
      <p:pic>
        <p:nvPicPr>
          <p:cNvPr id="14" name="Imagen 13"/>
          <p:cNvPicPr>
            <a:picLocks noChangeAspect="1"/>
          </p:cNvPicPr>
          <p:nvPr/>
        </p:nvPicPr>
        <p:blipFill>
          <a:blip r:embed="rId6"/>
          <a:stretch>
            <a:fillRect/>
          </a:stretch>
        </p:blipFill>
        <p:spPr>
          <a:xfrm>
            <a:off x="3669031" y="4658241"/>
            <a:ext cx="2476500" cy="1847850"/>
          </a:xfrm>
          <a:prstGeom prst="rect">
            <a:avLst/>
          </a:prstGeom>
        </p:spPr>
      </p:pic>
      <p:sp>
        <p:nvSpPr>
          <p:cNvPr id="19" name="AutoShape 6" descr="Resultado de imagen para cuatro ciéneg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0" name="Imagen 19"/>
          <p:cNvPicPr>
            <a:picLocks noChangeAspect="1"/>
          </p:cNvPicPr>
          <p:nvPr/>
        </p:nvPicPr>
        <p:blipFill>
          <a:blip r:embed="rId7"/>
          <a:stretch>
            <a:fillRect/>
          </a:stretch>
        </p:blipFill>
        <p:spPr>
          <a:xfrm>
            <a:off x="6345429" y="4658241"/>
            <a:ext cx="2728718" cy="1847850"/>
          </a:xfrm>
          <a:prstGeom prst="rect">
            <a:avLst/>
          </a:prstGeom>
        </p:spPr>
      </p:pic>
      <p:sp>
        <p:nvSpPr>
          <p:cNvPr id="21" name="AutoShape 8" descr="Resultado de imagen para cuatro ciénega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2" name="Imagen 21"/>
          <p:cNvPicPr>
            <a:picLocks noChangeAspect="1"/>
          </p:cNvPicPr>
          <p:nvPr/>
        </p:nvPicPr>
        <p:blipFill>
          <a:blip r:embed="rId8"/>
          <a:stretch>
            <a:fillRect/>
          </a:stretch>
        </p:blipFill>
        <p:spPr>
          <a:xfrm>
            <a:off x="224759" y="1304706"/>
            <a:ext cx="2557622" cy="1950560"/>
          </a:xfrm>
          <a:prstGeom prst="rect">
            <a:avLst/>
          </a:prstGeom>
        </p:spPr>
      </p:pic>
      <p:sp>
        <p:nvSpPr>
          <p:cNvPr id="23" name="CuadroTexto 22"/>
          <p:cNvSpPr txBox="1"/>
          <p:nvPr/>
        </p:nvSpPr>
        <p:spPr>
          <a:xfrm>
            <a:off x="1356955" y="1456724"/>
            <a:ext cx="1054805" cy="400110"/>
          </a:xfrm>
          <a:prstGeom prst="rect">
            <a:avLst/>
          </a:prstGeom>
          <a:solidFill>
            <a:schemeClr val="bg1"/>
          </a:solidFill>
        </p:spPr>
        <p:txBody>
          <a:bodyPr wrap="square" rtlCol="0">
            <a:spAutoFit/>
          </a:bodyPr>
          <a:lstStyle/>
          <a:p>
            <a:r>
              <a:rPr lang="es-MX" sz="1000" dirty="0" smtClean="0">
                <a:latin typeface="Arial" panose="020B0604020202020204" pitchFamily="34" charset="0"/>
                <a:cs typeface="Arial" panose="020B0604020202020204" pitchFamily="34" charset="0"/>
              </a:rPr>
              <a:t>Cuatro Ciénegas </a:t>
            </a:r>
            <a:endParaRPr lang="es-MX" sz="1000" dirty="0">
              <a:latin typeface="Arial" panose="020B0604020202020204" pitchFamily="34" charset="0"/>
              <a:cs typeface="Arial" panose="020B0604020202020204" pitchFamily="34" charset="0"/>
            </a:endParaRPr>
          </a:p>
        </p:txBody>
      </p:sp>
      <p:sp>
        <p:nvSpPr>
          <p:cNvPr id="25" name="CuadroTexto 24"/>
          <p:cNvSpPr txBox="1"/>
          <p:nvPr/>
        </p:nvSpPr>
        <p:spPr>
          <a:xfrm>
            <a:off x="224759" y="2202750"/>
            <a:ext cx="663380" cy="400110"/>
          </a:xfrm>
          <a:prstGeom prst="rect">
            <a:avLst/>
          </a:prstGeom>
          <a:solidFill>
            <a:schemeClr val="bg1"/>
          </a:solidFill>
        </p:spPr>
        <p:txBody>
          <a:bodyPr wrap="square" rtlCol="0">
            <a:spAutoFit/>
          </a:bodyPr>
          <a:lstStyle/>
          <a:p>
            <a:r>
              <a:rPr lang="es-MX" sz="1000" dirty="0" smtClean="0">
                <a:latin typeface="Arial" panose="020B0604020202020204" pitchFamily="34" charset="0"/>
                <a:cs typeface="Arial" panose="020B0604020202020204" pitchFamily="34" charset="0"/>
              </a:rPr>
              <a:t>Vizcaíno </a:t>
            </a:r>
            <a:endParaRPr lang="es-MX" sz="1000" dirty="0">
              <a:latin typeface="Arial" panose="020B0604020202020204" pitchFamily="34" charset="0"/>
              <a:cs typeface="Arial" panose="020B0604020202020204" pitchFamily="34" charset="0"/>
            </a:endParaRPr>
          </a:p>
        </p:txBody>
      </p:sp>
      <p:sp>
        <p:nvSpPr>
          <p:cNvPr id="24" name="Flecha arriba 23"/>
          <p:cNvSpPr/>
          <p:nvPr/>
        </p:nvSpPr>
        <p:spPr>
          <a:xfrm>
            <a:off x="274243" y="1868590"/>
            <a:ext cx="260997" cy="30555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CuadroTexto 25"/>
          <p:cNvSpPr txBox="1"/>
          <p:nvPr/>
        </p:nvSpPr>
        <p:spPr>
          <a:xfrm>
            <a:off x="7020272" y="3993930"/>
            <a:ext cx="184731" cy="369332"/>
          </a:xfrm>
          <a:prstGeom prst="rect">
            <a:avLst/>
          </a:prstGeom>
          <a:noFill/>
        </p:spPr>
        <p:txBody>
          <a:bodyPr wrap="none" rtlCol="0">
            <a:spAutoFit/>
          </a:bodyPr>
          <a:lstStyle/>
          <a:p>
            <a:endParaRPr lang="es-MX" dirty="0"/>
          </a:p>
        </p:txBody>
      </p:sp>
      <p:sp>
        <p:nvSpPr>
          <p:cNvPr id="28" name="CuadroTexto 27"/>
          <p:cNvSpPr txBox="1"/>
          <p:nvPr/>
        </p:nvSpPr>
        <p:spPr>
          <a:xfrm>
            <a:off x="7055664" y="4776044"/>
            <a:ext cx="2516400" cy="369332"/>
          </a:xfrm>
          <a:prstGeom prst="rect">
            <a:avLst/>
          </a:prstGeom>
          <a:noFill/>
        </p:spPr>
        <p:txBody>
          <a:bodyPr wrap="square" rtlCol="0">
            <a:spAutoFit/>
          </a:bodyPr>
          <a:lstStyle/>
          <a:p>
            <a:r>
              <a:rPr lang="es-MX" b="1" dirty="0" smtClean="0">
                <a:latin typeface="Arial" panose="020B0604020202020204" pitchFamily="34" charset="0"/>
                <a:cs typeface="Arial" panose="020B0604020202020204" pitchFamily="34" charset="0"/>
              </a:rPr>
              <a:t>Cuatro Ciénegas  </a:t>
            </a:r>
            <a:endParaRPr lang="es-MX" b="1" dirty="0">
              <a:latin typeface="Arial" panose="020B0604020202020204" pitchFamily="34" charset="0"/>
              <a:cs typeface="Arial" panose="020B0604020202020204" pitchFamily="34" charset="0"/>
            </a:endParaRPr>
          </a:p>
        </p:txBody>
      </p:sp>
      <p:sp>
        <p:nvSpPr>
          <p:cNvPr id="29" name="CuadroTexto 28"/>
          <p:cNvSpPr txBox="1"/>
          <p:nvPr/>
        </p:nvSpPr>
        <p:spPr>
          <a:xfrm>
            <a:off x="8460432" y="6525344"/>
            <a:ext cx="792088" cy="369332"/>
          </a:xfrm>
          <a:prstGeom prst="rect">
            <a:avLst/>
          </a:prstGeom>
          <a:noFill/>
        </p:spPr>
        <p:txBody>
          <a:bodyPr wrap="square" rtlCol="0">
            <a:spAutoFit/>
          </a:bodyPr>
          <a:lstStyle/>
          <a:p>
            <a:r>
              <a:rPr lang="es-MX" dirty="0" smtClean="0"/>
              <a:t>20/27</a:t>
            </a:r>
            <a:endParaRPr lang="es-MX" dirty="0"/>
          </a:p>
        </p:txBody>
      </p:sp>
    </p:spTree>
    <p:extLst>
      <p:ext uri="{BB962C8B-B14F-4D97-AF65-F5344CB8AC3E}">
        <p14:creationId xmlns:p14="http://schemas.microsoft.com/office/powerpoint/2010/main" val="35178890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8280" y="476672"/>
            <a:ext cx="2007088" cy="338554"/>
          </a:xfrm>
          <a:prstGeom prst="rect">
            <a:avLst/>
          </a:prstGeom>
          <a:noFill/>
        </p:spPr>
        <p:txBody>
          <a:bodyPr wrap="none" rtlCol="0">
            <a:spAutoFit/>
          </a:bodyPr>
          <a:lstStyle/>
          <a:p>
            <a:pPr algn="ctr"/>
            <a:r>
              <a:rPr lang="es-MX" sz="1600" b="1" dirty="0" smtClean="0">
                <a:latin typeface="Soberana Titular" pitchFamily="50" charset="0"/>
              </a:rPr>
              <a:t>Grutas (</a:t>
            </a:r>
            <a:r>
              <a:rPr lang="es-MX" sz="1600" b="1" i="1" dirty="0" smtClean="0">
                <a:latin typeface="Soberana Titular" pitchFamily="50" charset="0"/>
              </a:rPr>
              <a:t>karst</a:t>
            </a:r>
            <a:r>
              <a:rPr lang="es-MX" sz="1600" b="1" dirty="0" smtClean="0">
                <a:latin typeface="Soberana Titular" pitchFamily="50" charset="0"/>
              </a:rPr>
              <a:t>) </a:t>
            </a:r>
            <a:endParaRPr lang="es-MX" sz="1600" b="1" dirty="0">
              <a:latin typeface="Soberana Titular" pitchFamily="50" charset="0"/>
            </a:endParaRPr>
          </a:p>
        </p:txBody>
      </p:sp>
      <p:pic>
        <p:nvPicPr>
          <p:cNvPr id="3" name="Imagen 2"/>
          <p:cNvPicPr>
            <a:picLocks noChangeAspect="1"/>
          </p:cNvPicPr>
          <p:nvPr/>
        </p:nvPicPr>
        <p:blipFill>
          <a:blip r:embed="rId2"/>
          <a:stretch>
            <a:fillRect/>
          </a:stretch>
        </p:blipFill>
        <p:spPr>
          <a:xfrm>
            <a:off x="111440" y="767126"/>
            <a:ext cx="3753056" cy="2193774"/>
          </a:xfrm>
          <a:prstGeom prst="rect">
            <a:avLst/>
          </a:prstGeom>
        </p:spPr>
      </p:pic>
      <p:sp>
        <p:nvSpPr>
          <p:cNvPr id="7" name="Rectángulo 6"/>
          <p:cNvSpPr/>
          <p:nvPr/>
        </p:nvSpPr>
        <p:spPr>
          <a:xfrm>
            <a:off x="191031" y="2710697"/>
            <a:ext cx="2279791" cy="307777"/>
          </a:xfrm>
          <a:prstGeom prst="rect">
            <a:avLst/>
          </a:prstGeom>
        </p:spPr>
        <p:txBody>
          <a:bodyPr wrap="none">
            <a:spAutoFit/>
          </a:bodyPr>
          <a:lstStyle/>
          <a:p>
            <a:r>
              <a:rPr lang="es-MX" sz="1400" dirty="0">
                <a:solidFill>
                  <a:srgbClr val="FFFF00"/>
                </a:solidFill>
                <a:latin typeface="Soberana Sans" pitchFamily="50" charset="0"/>
              </a:rPr>
              <a:t>Grutas de Cacahuamilpa </a:t>
            </a:r>
            <a:endParaRPr lang="es-MX" sz="1400" dirty="0">
              <a:solidFill>
                <a:srgbClr val="FFFF00"/>
              </a:solidFill>
            </a:endParaRPr>
          </a:p>
        </p:txBody>
      </p:sp>
      <p:sp>
        <p:nvSpPr>
          <p:cNvPr id="8" name="AutoShape 2" descr="Resultado de imagen para sotano de las golondrin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9" name="Imagen 8"/>
          <p:cNvPicPr>
            <a:picLocks noChangeAspect="1"/>
          </p:cNvPicPr>
          <p:nvPr/>
        </p:nvPicPr>
        <p:blipFill>
          <a:blip r:embed="rId3"/>
          <a:stretch>
            <a:fillRect/>
          </a:stretch>
        </p:blipFill>
        <p:spPr>
          <a:xfrm>
            <a:off x="5670944" y="586245"/>
            <a:ext cx="3425375" cy="2670174"/>
          </a:xfrm>
          <a:prstGeom prst="rect">
            <a:avLst/>
          </a:prstGeom>
        </p:spPr>
      </p:pic>
      <p:pic>
        <p:nvPicPr>
          <p:cNvPr id="10" name="Imagen 9"/>
          <p:cNvPicPr>
            <a:picLocks noChangeAspect="1"/>
          </p:cNvPicPr>
          <p:nvPr/>
        </p:nvPicPr>
        <p:blipFill>
          <a:blip r:embed="rId4"/>
          <a:stretch>
            <a:fillRect/>
          </a:stretch>
        </p:blipFill>
        <p:spPr>
          <a:xfrm>
            <a:off x="3914321" y="637495"/>
            <a:ext cx="1952625" cy="2618924"/>
          </a:xfrm>
          <a:prstGeom prst="rect">
            <a:avLst/>
          </a:prstGeom>
        </p:spPr>
      </p:pic>
      <p:sp>
        <p:nvSpPr>
          <p:cNvPr id="11" name="CuadroTexto 10"/>
          <p:cNvSpPr txBox="1"/>
          <p:nvPr/>
        </p:nvSpPr>
        <p:spPr>
          <a:xfrm>
            <a:off x="5531151" y="2936194"/>
            <a:ext cx="542984" cy="230832"/>
          </a:xfrm>
          <a:prstGeom prst="rect">
            <a:avLst/>
          </a:prstGeom>
          <a:solidFill>
            <a:schemeClr val="bg1"/>
          </a:solidFill>
        </p:spPr>
        <p:txBody>
          <a:bodyPr wrap="square" rtlCol="0">
            <a:spAutoFit/>
          </a:bodyPr>
          <a:lstStyle/>
          <a:p>
            <a:r>
              <a:rPr lang="es-MX" sz="900" dirty="0" smtClean="0"/>
              <a:t>300 m</a:t>
            </a:r>
            <a:endParaRPr lang="es-MX" sz="900" dirty="0"/>
          </a:p>
        </p:txBody>
      </p:sp>
      <p:pic>
        <p:nvPicPr>
          <p:cNvPr id="10244" name="Picture 4" descr="Resultado de imagen para mapa politico de mexi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40" y="3104170"/>
            <a:ext cx="2688233" cy="1800301"/>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5992743" y="2594080"/>
            <a:ext cx="1637360" cy="646331"/>
          </a:xfrm>
          <a:prstGeom prst="rect">
            <a:avLst/>
          </a:prstGeom>
          <a:noFill/>
        </p:spPr>
        <p:txBody>
          <a:bodyPr wrap="square" rtlCol="0">
            <a:spAutoFit/>
          </a:bodyPr>
          <a:lstStyle/>
          <a:p>
            <a:r>
              <a:rPr lang="es-MX" dirty="0" smtClean="0">
                <a:solidFill>
                  <a:srgbClr val="FFFF00"/>
                </a:solidFill>
              </a:rPr>
              <a:t>Sótano de las Golondrinas </a:t>
            </a:r>
            <a:endParaRPr lang="es-MX" dirty="0">
              <a:solidFill>
                <a:srgbClr val="FFFF00"/>
              </a:solidFill>
            </a:endParaRPr>
          </a:p>
        </p:txBody>
      </p:sp>
      <p:sp>
        <p:nvSpPr>
          <p:cNvPr id="15" name="CuadroTexto 14"/>
          <p:cNvSpPr txBox="1"/>
          <p:nvPr/>
        </p:nvSpPr>
        <p:spPr>
          <a:xfrm>
            <a:off x="1907704" y="3645024"/>
            <a:ext cx="1637360" cy="246221"/>
          </a:xfrm>
          <a:prstGeom prst="rect">
            <a:avLst/>
          </a:prstGeom>
          <a:noFill/>
        </p:spPr>
        <p:txBody>
          <a:bodyPr wrap="square" rtlCol="0">
            <a:spAutoFit/>
          </a:bodyPr>
          <a:lstStyle/>
          <a:p>
            <a:r>
              <a:rPr lang="es-MX" sz="1000" dirty="0" smtClean="0"/>
              <a:t>Sótano de las Golondrinas </a:t>
            </a:r>
            <a:endParaRPr lang="es-MX" sz="1000" dirty="0"/>
          </a:p>
        </p:txBody>
      </p:sp>
      <p:cxnSp>
        <p:nvCxnSpPr>
          <p:cNvPr id="16" name="Conector recto 15"/>
          <p:cNvCxnSpPr/>
          <p:nvPr/>
        </p:nvCxnSpPr>
        <p:spPr>
          <a:xfrm flipH="1">
            <a:off x="1763688" y="3861048"/>
            <a:ext cx="432048" cy="36004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2051054" y="3891245"/>
            <a:ext cx="1008777" cy="246221"/>
          </a:xfrm>
          <a:prstGeom prst="rect">
            <a:avLst/>
          </a:prstGeom>
          <a:noFill/>
        </p:spPr>
        <p:txBody>
          <a:bodyPr wrap="square" rtlCol="0">
            <a:spAutoFit/>
          </a:bodyPr>
          <a:lstStyle/>
          <a:p>
            <a:r>
              <a:rPr lang="es-MX" sz="1000" dirty="0" smtClean="0"/>
              <a:t>Cacahuamilpa</a:t>
            </a:r>
            <a:endParaRPr lang="es-MX" sz="1000" dirty="0"/>
          </a:p>
        </p:txBody>
      </p:sp>
      <p:cxnSp>
        <p:nvCxnSpPr>
          <p:cNvPr id="19" name="Conector recto 18"/>
          <p:cNvCxnSpPr/>
          <p:nvPr/>
        </p:nvCxnSpPr>
        <p:spPr>
          <a:xfrm flipH="1">
            <a:off x="1763688" y="4077072"/>
            <a:ext cx="504056"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20" name="AutoShape 6" descr="Resultado de imagen para rio secret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1" name="Imagen 20"/>
          <p:cNvPicPr>
            <a:picLocks noChangeAspect="1"/>
          </p:cNvPicPr>
          <p:nvPr/>
        </p:nvPicPr>
        <p:blipFill>
          <a:blip r:embed="rId6"/>
          <a:stretch>
            <a:fillRect/>
          </a:stretch>
        </p:blipFill>
        <p:spPr>
          <a:xfrm>
            <a:off x="3509252" y="3335581"/>
            <a:ext cx="2384399" cy="1697850"/>
          </a:xfrm>
          <a:prstGeom prst="rect">
            <a:avLst/>
          </a:prstGeom>
        </p:spPr>
      </p:pic>
      <p:pic>
        <p:nvPicPr>
          <p:cNvPr id="22" name="Imagen 21"/>
          <p:cNvPicPr>
            <a:picLocks noChangeAspect="1"/>
          </p:cNvPicPr>
          <p:nvPr/>
        </p:nvPicPr>
        <p:blipFill>
          <a:blip r:embed="rId7"/>
          <a:stretch>
            <a:fillRect/>
          </a:stretch>
        </p:blipFill>
        <p:spPr>
          <a:xfrm>
            <a:off x="6263862" y="4147551"/>
            <a:ext cx="2732481" cy="1837548"/>
          </a:xfrm>
          <a:prstGeom prst="rect">
            <a:avLst/>
          </a:prstGeom>
        </p:spPr>
      </p:pic>
      <p:cxnSp>
        <p:nvCxnSpPr>
          <p:cNvPr id="24" name="Conector recto 23"/>
          <p:cNvCxnSpPr/>
          <p:nvPr/>
        </p:nvCxnSpPr>
        <p:spPr>
          <a:xfrm flipH="1">
            <a:off x="2699792" y="4137466"/>
            <a:ext cx="936104" cy="155630"/>
          </a:xfrm>
          <a:prstGeom prst="line">
            <a:avLst/>
          </a:prstGeom>
        </p:spPr>
        <p:style>
          <a:lnRef idx="1">
            <a:schemeClr val="accent1"/>
          </a:lnRef>
          <a:fillRef idx="0">
            <a:schemeClr val="accent1"/>
          </a:fillRef>
          <a:effectRef idx="0">
            <a:schemeClr val="accent1"/>
          </a:effectRef>
          <a:fontRef idx="minor">
            <a:schemeClr val="tx1"/>
          </a:fontRef>
        </p:style>
      </p:cxnSp>
      <p:pic>
        <p:nvPicPr>
          <p:cNvPr id="10248" name="Picture 8" descr="Resultado de imagen para rio secre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4431" y="5066325"/>
            <a:ext cx="2374916" cy="1491291"/>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Resultado de imagen para viñal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762" y="4934668"/>
            <a:ext cx="2421680" cy="1608399"/>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p:cNvSpPr txBox="1"/>
          <p:nvPr/>
        </p:nvSpPr>
        <p:spPr>
          <a:xfrm>
            <a:off x="126328" y="6188284"/>
            <a:ext cx="1637360" cy="369332"/>
          </a:xfrm>
          <a:prstGeom prst="rect">
            <a:avLst/>
          </a:prstGeom>
          <a:noFill/>
        </p:spPr>
        <p:txBody>
          <a:bodyPr wrap="square" rtlCol="0">
            <a:spAutoFit/>
          </a:bodyPr>
          <a:lstStyle/>
          <a:p>
            <a:r>
              <a:rPr lang="es-MX" dirty="0" smtClean="0">
                <a:solidFill>
                  <a:srgbClr val="FFFF00"/>
                </a:solidFill>
              </a:rPr>
              <a:t>Viñales, Cuba </a:t>
            </a:r>
            <a:endParaRPr lang="es-MX" dirty="0">
              <a:solidFill>
                <a:srgbClr val="FFFF00"/>
              </a:solidFill>
            </a:endParaRPr>
          </a:p>
        </p:txBody>
      </p:sp>
      <p:sp>
        <p:nvSpPr>
          <p:cNvPr id="25" name="CuadroTexto 24"/>
          <p:cNvSpPr txBox="1"/>
          <p:nvPr/>
        </p:nvSpPr>
        <p:spPr>
          <a:xfrm>
            <a:off x="8460432" y="6525344"/>
            <a:ext cx="792088" cy="369332"/>
          </a:xfrm>
          <a:prstGeom prst="rect">
            <a:avLst/>
          </a:prstGeom>
          <a:noFill/>
        </p:spPr>
        <p:txBody>
          <a:bodyPr wrap="square" rtlCol="0">
            <a:spAutoFit/>
          </a:bodyPr>
          <a:lstStyle/>
          <a:p>
            <a:r>
              <a:rPr lang="es-MX" dirty="0" smtClean="0"/>
              <a:t>21/27</a:t>
            </a:r>
            <a:endParaRPr lang="es-MX" dirty="0"/>
          </a:p>
        </p:txBody>
      </p:sp>
    </p:spTree>
    <p:extLst>
      <p:ext uri="{BB962C8B-B14F-4D97-AF65-F5344CB8AC3E}">
        <p14:creationId xmlns:p14="http://schemas.microsoft.com/office/powerpoint/2010/main" val="13138573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27584" y="548680"/>
            <a:ext cx="8460432" cy="1077218"/>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A </a:t>
            </a:r>
            <a:r>
              <a:rPr lang="en-US" sz="1600" dirty="0">
                <a:latin typeface="Arial" panose="020B0604020202020204" pitchFamily="34" charset="0"/>
                <a:cs typeface="Arial" panose="020B0604020202020204" pitchFamily="34" charset="0"/>
              </a:rPr>
              <a:t>UNESCO </a:t>
            </a:r>
            <a:r>
              <a:rPr lang="en-US" sz="1600" b="1" dirty="0">
                <a:latin typeface="Arial" panose="020B0604020202020204" pitchFamily="34" charset="0"/>
                <a:cs typeface="Arial" panose="020B0604020202020204" pitchFamily="34" charset="0"/>
              </a:rPr>
              <a:t>Global </a:t>
            </a:r>
            <a:r>
              <a:rPr lang="en-US" sz="1600" b="1" dirty="0" err="1">
                <a:latin typeface="Arial" panose="020B0604020202020204" pitchFamily="34" charset="0"/>
                <a:cs typeface="Arial" panose="020B0604020202020204" pitchFamily="34" charset="0"/>
              </a:rPr>
              <a:t>Geopark</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uses its geological heritage, in connection with all other aspects of the area’s natural and cultural heritage, to enhance awareness and understanding of key issues facing society, such as using our earth’s resources sustainably, mitigating the effects of climate change and reducing natural disasters-related risks.</a:t>
            </a:r>
            <a:endParaRPr lang="es-MX" sz="1600" dirty="0">
              <a:latin typeface="Arial" panose="020B0604020202020204" pitchFamily="34" charset="0"/>
              <a:cs typeface="Arial" panose="020B0604020202020204" pitchFamily="34" charset="0"/>
            </a:endParaRPr>
          </a:p>
        </p:txBody>
      </p:sp>
      <p:pic>
        <p:nvPicPr>
          <p:cNvPr id="12290" name="Picture 2" descr="http://www.unesco.org/new/fileadmin/MULTIMEDIA/HQ/SC/images/logo_UGG_en_final_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3"/>
            <a:ext cx="1165721" cy="122123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323528" y="1722582"/>
            <a:ext cx="3744416" cy="2375382"/>
          </a:xfrm>
          <a:prstGeom prst="rect">
            <a:avLst/>
          </a:prstGeom>
        </p:spPr>
      </p:pic>
      <p:pic>
        <p:nvPicPr>
          <p:cNvPr id="12292" name="Picture 4" descr="http://www.unesco.org/new/typo3temp/pics/92545f17c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697906"/>
            <a:ext cx="3886244" cy="240005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5"/>
          <a:stretch>
            <a:fillRect/>
          </a:stretch>
        </p:blipFill>
        <p:spPr>
          <a:xfrm>
            <a:off x="323528" y="4122640"/>
            <a:ext cx="3744416" cy="2491070"/>
          </a:xfrm>
          <a:prstGeom prst="rect">
            <a:avLst/>
          </a:prstGeom>
        </p:spPr>
      </p:pic>
      <p:pic>
        <p:nvPicPr>
          <p:cNvPr id="6" name="Imagen 5"/>
          <p:cNvPicPr>
            <a:picLocks noChangeAspect="1"/>
          </p:cNvPicPr>
          <p:nvPr/>
        </p:nvPicPr>
        <p:blipFill>
          <a:blip r:embed="rId6"/>
          <a:stretch>
            <a:fillRect/>
          </a:stretch>
        </p:blipFill>
        <p:spPr>
          <a:xfrm>
            <a:off x="4788024" y="4122640"/>
            <a:ext cx="3886244" cy="2515740"/>
          </a:xfrm>
          <a:prstGeom prst="rect">
            <a:avLst/>
          </a:prstGeom>
        </p:spPr>
      </p:pic>
      <p:sp>
        <p:nvSpPr>
          <p:cNvPr id="9" name="CuadroTexto 8"/>
          <p:cNvSpPr txBox="1"/>
          <p:nvPr/>
        </p:nvSpPr>
        <p:spPr>
          <a:xfrm>
            <a:off x="8388424" y="6525344"/>
            <a:ext cx="792088" cy="369332"/>
          </a:xfrm>
          <a:prstGeom prst="rect">
            <a:avLst/>
          </a:prstGeom>
          <a:noFill/>
        </p:spPr>
        <p:txBody>
          <a:bodyPr wrap="square" rtlCol="0">
            <a:spAutoFit/>
          </a:bodyPr>
          <a:lstStyle/>
          <a:p>
            <a:r>
              <a:rPr lang="es-MX" dirty="0" smtClean="0"/>
              <a:t>22/27</a:t>
            </a:r>
            <a:endParaRPr lang="es-MX" dirty="0"/>
          </a:p>
        </p:txBody>
      </p:sp>
    </p:spTree>
    <p:extLst>
      <p:ext uri="{BB962C8B-B14F-4D97-AF65-F5344CB8AC3E}">
        <p14:creationId xmlns:p14="http://schemas.microsoft.com/office/powerpoint/2010/main" val="2663622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9513" y="543420"/>
            <a:ext cx="6264696" cy="369332"/>
          </a:xfrm>
          <a:prstGeom prst="rect">
            <a:avLst/>
          </a:prstGeom>
        </p:spPr>
        <p:txBody>
          <a:bodyPr wrap="square">
            <a:spAutoFit/>
          </a:bodyPr>
          <a:lstStyle/>
          <a:p>
            <a:r>
              <a:rPr lang="es-MX" b="1" dirty="0">
                <a:latin typeface="Raleway"/>
                <a:hlinkClick r:id="rId2"/>
              </a:rPr>
              <a:t>Otorgarán distintivo de Geo Parque al Volcán </a:t>
            </a:r>
            <a:r>
              <a:rPr lang="es-MX" b="1" dirty="0" err="1">
                <a:latin typeface="Raleway"/>
                <a:hlinkClick r:id="rId2"/>
              </a:rPr>
              <a:t>Tacaná</a:t>
            </a:r>
            <a:endParaRPr lang="es-MX" b="1" i="0" dirty="0">
              <a:effectLst/>
              <a:latin typeface="Raleway"/>
            </a:endParaRPr>
          </a:p>
        </p:txBody>
      </p:sp>
      <p:sp>
        <p:nvSpPr>
          <p:cNvPr id="3" name="Rectángulo 2"/>
          <p:cNvSpPr/>
          <p:nvPr/>
        </p:nvSpPr>
        <p:spPr>
          <a:xfrm>
            <a:off x="179513" y="1103229"/>
            <a:ext cx="8618528" cy="923330"/>
          </a:xfrm>
          <a:prstGeom prst="rect">
            <a:avLst/>
          </a:prstGeom>
        </p:spPr>
        <p:txBody>
          <a:bodyPr wrap="square">
            <a:spAutoFit/>
          </a:bodyPr>
          <a:lstStyle/>
          <a:p>
            <a:r>
              <a:rPr lang="es-MX" dirty="0">
                <a:latin typeface="Arial" panose="020B0604020202020204" pitchFamily="34" charset="0"/>
                <a:cs typeface="Arial" panose="020B0604020202020204" pitchFamily="34" charset="0"/>
              </a:rPr>
              <a:t>El Volcán </a:t>
            </a:r>
            <a:r>
              <a:rPr lang="es-MX" dirty="0" err="1">
                <a:latin typeface="Arial" panose="020B0604020202020204" pitchFamily="34" charset="0"/>
                <a:cs typeface="Arial" panose="020B0604020202020204" pitchFamily="34" charset="0"/>
              </a:rPr>
              <a:t>Tacaná</a:t>
            </a:r>
            <a:r>
              <a:rPr lang="es-MX" dirty="0">
                <a:latin typeface="Arial" panose="020B0604020202020204" pitchFamily="34" charset="0"/>
                <a:cs typeface="Arial" panose="020B0604020202020204" pitchFamily="34" charset="0"/>
              </a:rPr>
              <a:t> con una altura de 4,093 metros sobre el nivel del mar, corona la reserva. Abarca los municipios de Unión Juárez y </a:t>
            </a:r>
            <a:r>
              <a:rPr lang="es-MX" dirty="0" err="1">
                <a:latin typeface="Arial" panose="020B0604020202020204" pitchFamily="34" charset="0"/>
                <a:cs typeface="Arial" panose="020B0604020202020204" pitchFamily="34" charset="0"/>
              </a:rPr>
              <a:t>Cacahoatán</a:t>
            </a:r>
            <a:r>
              <a:rPr lang="es-MX" dirty="0">
                <a:latin typeface="Arial" panose="020B0604020202020204" pitchFamily="34" charset="0"/>
                <a:cs typeface="Arial" panose="020B0604020202020204" pitchFamily="34" charset="0"/>
              </a:rPr>
              <a:t> del lado mexicano, y es uno de los más grandes de la cordillera volcánica hacia Centroamérica.</a:t>
            </a:r>
          </a:p>
        </p:txBody>
      </p:sp>
      <p:sp>
        <p:nvSpPr>
          <p:cNvPr id="5" name="Rectángulo 4"/>
          <p:cNvSpPr/>
          <p:nvPr/>
        </p:nvSpPr>
        <p:spPr>
          <a:xfrm>
            <a:off x="3635896" y="2026559"/>
            <a:ext cx="5328592" cy="830997"/>
          </a:xfrm>
          <a:prstGeom prst="rect">
            <a:avLst/>
          </a:prstGeom>
          <a:solidFill>
            <a:schemeClr val="accent6">
              <a:lumMod val="20000"/>
              <a:lumOff val="80000"/>
            </a:schemeClr>
          </a:solidFill>
        </p:spPr>
        <p:txBody>
          <a:bodyPr wrap="square">
            <a:spAutoFit/>
          </a:bodyPr>
          <a:lstStyle/>
          <a:p>
            <a:r>
              <a:rPr lang="es-MX" sz="1600" i="1" dirty="0">
                <a:latin typeface="Arial" panose="020B0604020202020204" pitchFamily="34" charset="0"/>
                <a:cs typeface="Arial" panose="020B0604020202020204" pitchFamily="34" charset="0"/>
              </a:rPr>
              <a:t>Unión Juárez.- José Luis Lee Moreno, del Servicio Geológico Mexicano y su equipo de trabajo, presentó el proyecto del “Geoparque </a:t>
            </a:r>
            <a:r>
              <a:rPr lang="es-MX" sz="1600" i="1" dirty="0" err="1">
                <a:latin typeface="Arial" panose="020B0604020202020204" pitchFamily="34" charset="0"/>
                <a:cs typeface="Arial" panose="020B0604020202020204" pitchFamily="34" charset="0"/>
              </a:rPr>
              <a:t>Tacaná</a:t>
            </a:r>
            <a:r>
              <a:rPr lang="es-MX" sz="1600" i="1" dirty="0">
                <a:latin typeface="Arial" panose="020B0604020202020204" pitchFamily="34" charset="0"/>
                <a:cs typeface="Arial" panose="020B0604020202020204" pitchFamily="34" charset="0"/>
              </a:rPr>
              <a:t>”, en este municipio</a:t>
            </a:r>
            <a:r>
              <a:rPr lang="es-MX" sz="1600" dirty="0">
                <a:latin typeface="Arial" panose="020B0604020202020204" pitchFamily="34" charset="0"/>
                <a:cs typeface="Arial" panose="020B0604020202020204" pitchFamily="34" charset="0"/>
              </a:rPr>
              <a:t>.</a:t>
            </a:r>
          </a:p>
        </p:txBody>
      </p:sp>
      <p:pic>
        <p:nvPicPr>
          <p:cNvPr id="6" name="Imagen 5"/>
          <p:cNvPicPr>
            <a:picLocks noChangeAspect="1"/>
          </p:cNvPicPr>
          <p:nvPr/>
        </p:nvPicPr>
        <p:blipFill>
          <a:blip r:embed="rId3"/>
          <a:stretch>
            <a:fillRect/>
          </a:stretch>
        </p:blipFill>
        <p:spPr>
          <a:xfrm>
            <a:off x="3918942" y="2996952"/>
            <a:ext cx="4762500" cy="3571875"/>
          </a:xfrm>
          <a:prstGeom prst="rect">
            <a:avLst/>
          </a:prstGeom>
        </p:spPr>
      </p:pic>
      <p:pic>
        <p:nvPicPr>
          <p:cNvPr id="14" name="Imagen 1"/>
          <p:cNvPicPr>
            <a:picLocks noChangeAspect="1"/>
          </p:cNvPicPr>
          <p:nvPr/>
        </p:nvPicPr>
        <p:blipFill rotWithShape="1">
          <a:blip r:embed="rId4" cstate="print">
            <a:extLst>
              <a:ext uri="{28A0092B-C50C-407E-A947-70E740481C1C}">
                <a14:useLocalDpi xmlns:a14="http://schemas.microsoft.com/office/drawing/2010/main" val="0"/>
              </a:ext>
            </a:extLst>
          </a:blip>
          <a:srcRect l="64642" t="58276" r="7571" b="5243"/>
          <a:stretch/>
        </p:blipFill>
        <p:spPr>
          <a:xfrm>
            <a:off x="179513" y="1994370"/>
            <a:ext cx="2232247" cy="2262170"/>
          </a:xfrm>
          <a:prstGeom prst="rect">
            <a:avLst/>
          </a:prstGeom>
        </p:spPr>
      </p:pic>
      <p:pic>
        <p:nvPicPr>
          <p:cNvPr id="13" name="Imagen 12"/>
          <p:cNvPicPr>
            <a:picLocks noChangeAspect="1"/>
          </p:cNvPicPr>
          <p:nvPr/>
        </p:nvPicPr>
        <p:blipFill rotWithShape="1">
          <a:blip r:embed="rId5"/>
          <a:srcRect l="3117" t="2898" r="3117" b="21739"/>
          <a:stretch/>
        </p:blipFill>
        <p:spPr>
          <a:xfrm>
            <a:off x="1709492" y="4256540"/>
            <a:ext cx="2181945" cy="2181946"/>
          </a:xfrm>
          <a:prstGeom prst="rect">
            <a:avLst/>
          </a:prstGeom>
        </p:spPr>
      </p:pic>
      <p:sp>
        <p:nvSpPr>
          <p:cNvPr id="15" name="Flecha arriba 14"/>
          <p:cNvSpPr/>
          <p:nvPr/>
        </p:nvSpPr>
        <p:spPr>
          <a:xfrm rot="18793723">
            <a:off x="1547423" y="4083148"/>
            <a:ext cx="504056" cy="612620"/>
          </a:xfrm>
          <a:prstGeom prst="up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p:nvSpPr>
        <p:spPr>
          <a:xfrm>
            <a:off x="8401997" y="6523494"/>
            <a:ext cx="792088" cy="369332"/>
          </a:xfrm>
          <a:prstGeom prst="rect">
            <a:avLst/>
          </a:prstGeom>
          <a:noFill/>
        </p:spPr>
        <p:txBody>
          <a:bodyPr wrap="square" rtlCol="0">
            <a:spAutoFit/>
          </a:bodyPr>
          <a:lstStyle/>
          <a:p>
            <a:r>
              <a:rPr lang="es-MX" dirty="0" smtClean="0"/>
              <a:t>23/27</a:t>
            </a:r>
            <a:endParaRPr lang="es-MX" dirty="0"/>
          </a:p>
        </p:txBody>
      </p:sp>
    </p:spTree>
    <p:extLst>
      <p:ext uri="{BB962C8B-B14F-4D97-AF65-F5344CB8AC3E}">
        <p14:creationId xmlns:p14="http://schemas.microsoft.com/office/powerpoint/2010/main" val="3509537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0688"/>
            <a:ext cx="3563888" cy="3451107"/>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620688"/>
            <a:ext cx="4572000" cy="3429000"/>
          </a:xfrm>
          <a:prstGeom prst="rect">
            <a:avLst/>
          </a:prstGeom>
        </p:spPr>
      </p:pic>
      <p:pic>
        <p:nvPicPr>
          <p:cNvPr id="4" name="Imagen 3"/>
          <p:cNvPicPr>
            <a:picLocks noChangeAspect="1"/>
          </p:cNvPicPr>
          <p:nvPr/>
        </p:nvPicPr>
        <p:blipFill>
          <a:blip r:embed="rId4"/>
          <a:stretch>
            <a:fillRect/>
          </a:stretch>
        </p:blipFill>
        <p:spPr>
          <a:xfrm>
            <a:off x="4877780" y="4293096"/>
            <a:ext cx="4374740" cy="2060599"/>
          </a:xfrm>
          <a:prstGeom prst="rect">
            <a:avLst/>
          </a:prstGeom>
        </p:spPr>
      </p:pic>
      <p:pic>
        <p:nvPicPr>
          <p:cNvPr id="6" name="Imagen 5"/>
          <p:cNvPicPr>
            <a:picLocks noChangeAspect="1"/>
          </p:cNvPicPr>
          <p:nvPr/>
        </p:nvPicPr>
        <p:blipFill>
          <a:blip r:embed="rId5"/>
          <a:stretch>
            <a:fillRect/>
          </a:stretch>
        </p:blipFill>
        <p:spPr>
          <a:xfrm>
            <a:off x="-108520" y="4165201"/>
            <a:ext cx="2880320" cy="2339823"/>
          </a:xfrm>
          <a:prstGeom prst="rect">
            <a:avLst/>
          </a:prstGeom>
        </p:spPr>
      </p:pic>
      <p:pic>
        <p:nvPicPr>
          <p:cNvPr id="7" name="Imagen 6"/>
          <p:cNvPicPr>
            <a:picLocks noChangeAspect="1"/>
          </p:cNvPicPr>
          <p:nvPr/>
        </p:nvPicPr>
        <p:blipFill rotWithShape="1">
          <a:blip r:embed="rId6"/>
          <a:srcRect t="15280"/>
          <a:stretch/>
        </p:blipFill>
        <p:spPr>
          <a:xfrm>
            <a:off x="2433049" y="4653135"/>
            <a:ext cx="2583998" cy="1793965"/>
          </a:xfrm>
          <a:prstGeom prst="rect">
            <a:avLst/>
          </a:prstGeom>
        </p:spPr>
      </p:pic>
    </p:spTree>
    <p:extLst>
      <p:ext uri="{BB962C8B-B14F-4D97-AF65-F5344CB8AC3E}">
        <p14:creationId xmlns:p14="http://schemas.microsoft.com/office/powerpoint/2010/main" val="10764944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4228" y="260191"/>
            <a:ext cx="8928992" cy="646331"/>
          </a:xfrm>
          <a:prstGeom prst="rect">
            <a:avLst/>
          </a:prstGeom>
        </p:spPr>
        <p:txBody>
          <a:bodyPr wrap="square">
            <a:spAutoFit/>
          </a:bodyPr>
          <a:lstStyle/>
          <a:p>
            <a:endParaRPr lang="es-MX" b="1" dirty="0" smtClean="0">
              <a:solidFill>
                <a:srgbClr val="111111"/>
              </a:solidFill>
              <a:latin typeface="Arial" panose="020B0604020202020204" pitchFamily="34" charset="0"/>
              <a:cs typeface="Arial" panose="020B0604020202020204" pitchFamily="34" charset="0"/>
            </a:endParaRPr>
          </a:p>
          <a:p>
            <a:r>
              <a:rPr lang="es-MX" b="1" dirty="0" smtClean="0">
                <a:solidFill>
                  <a:srgbClr val="111111"/>
                </a:solidFill>
                <a:latin typeface="Arial" panose="020B0604020202020204" pitchFamily="34" charset="0"/>
                <a:cs typeface="Arial" panose="020B0604020202020204" pitchFamily="34" charset="0"/>
              </a:rPr>
              <a:t>¿Están amenazados los ecosistemas, la biodiversidad y los geoparques?</a:t>
            </a:r>
            <a:endParaRPr lang="es-MX" b="1" dirty="0">
              <a:solidFill>
                <a:srgbClr val="111111"/>
              </a:solidFill>
              <a:latin typeface="Arial" panose="020B0604020202020204" pitchFamily="34" charset="0"/>
              <a:cs typeface="Arial" panose="020B0604020202020204" pitchFamily="34" charset="0"/>
            </a:endParaRPr>
          </a:p>
        </p:txBody>
      </p:sp>
      <p:sp>
        <p:nvSpPr>
          <p:cNvPr id="4" name="Rectángulo 3"/>
          <p:cNvSpPr/>
          <p:nvPr/>
        </p:nvSpPr>
        <p:spPr>
          <a:xfrm>
            <a:off x="32916" y="974669"/>
            <a:ext cx="4572000" cy="646331"/>
          </a:xfrm>
          <a:prstGeom prst="rect">
            <a:avLst/>
          </a:prstGeom>
        </p:spPr>
        <p:txBody>
          <a:bodyPr>
            <a:spAutoFit/>
          </a:bodyPr>
          <a:lstStyle/>
          <a:p>
            <a:pPr marL="285750" indent="-285750">
              <a:buFont typeface="Arial" panose="020B0604020202020204" pitchFamily="34" charset="0"/>
              <a:buChar char="•"/>
            </a:pPr>
            <a:r>
              <a:rPr lang="es-MX" dirty="0" smtClean="0">
                <a:solidFill>
                  <a:srgbClr val="222222"/>
                </a:solidFill>
                <a:latin typeface="Arial" panose="020B0604020202020204" pitchFamily="34" charset="0"/>
              </a:rPr>
              <a:t>Proyectos </a:t>
            </a:r>
            <a:r>
              <a:rPr lang="es-MX" b="1" dirty="0" smtClean="0">
                <a:solidFill>
                  <a:srgbClr val="222222"/>
                </a:solidFill>
                <a:latin typeface="Arial" panose="020B0604020202020204" pitchFamily="34" charset="0"/>
              </a:rPr>
              <a:t>agrícolas y ganaderos </a:t>
            </a:r>
            <a:r>
              <a:rPr lang="es-MX" dirty="0" smtClean="0">
                <a:solidFill>
                  <a:srgbClr val="222222"/>
                </a:solidFill>
                <a:latin typeface="Arial" panose="020B0604020202020204" pitchFamily="34" charset="0"/>
              </a:rPr>
              <a:t>que impliquen el desmonte de tierras</a:t>
            </a:r>
            <a:endParaRPr lang="es-MX" dirty="0"/>
          </a:p>
        </p:txBody>
      </p:sp>
      <p:sp>
        <p:nvSpPr>
          <p:cNvPr id="5" name="Rectángulo 4"/>
          <p:cNvSpPr/>
          <p:nvPr/>
        </p:nvSpPr>
        <p:spPr>
          <a:xfrm>
            <a:off x="0" y="1681182"/>
            <a:ext cx="5004048" cy="369332"/>
          </a:xfrm>
          <a:prstGeom prst="rect">
            <a:avLst/>
          </a:prstGeom>
        </p:spPr>
        <p:txBody>
          <a:bodyPr wrap="square">
            <a:spAutoFit/>
          </a:bodyPr>
          <a:lstStyle/>
          <a:p>
            <a:pPr marL="285750" indent="-285750">
              <a:buFont typeface="Arial" panose="020B0604020202020204" pitchFamily="34" charset="0"/>
              <a:buChar char="•"/>
            </a:pPr>
            <a:r>
              <a:rPr lang="es-MX" b="1" dirty="0" smtClean="0">
                <a:solidFill>
                  <a:srgbClr val="222222"/>
                </a:solidFill>
                <a:latin typeface="Arial" panose="020B0604020202020204" pitchFamily="34" charset="0"/>
              </a:rPr>
              <a:t>Piscicultura</a:t>
            </a:r>
            <a:r>
              <a:rPr lang="es-MX" dirty="0" smtClean="0">
                <a:solidFill>
                  <a:srgbClr val="222222"/>
                </a:solidFill>
                <a:latin typeface="Arial" panose="020B0604020202020204" pitchFamily="34" charset="0"/>
              </a:rPr>
              <a:t> </a:t>
            </a:r>
            <a:r>
              <a:rPr lang="es-MX" dirty="0">
                <a:solidFill>
                  <a:srgbClr val="222222"/>
                </a:solidFill>
                <a:latin typeface="Arial" panose="020B0604020202020204" pitchFamily="34" charset="0"/>
              </a:rPr>
              <a:t>que comprendan la conversión</a:t>
            </a:r>
            <a:endParaRPr lang="es-MX" dirty="0"/>
          </a:p>
        </p:txBody>
      </p:sp>
      <p:sp>
        <p:nvSpPr>
          <p:cNvPr id="6" name="Rectángulo 5"/>
          <p:cNvSpPr/>
          <p:nvPr/>
        </p:nvSpPr>
        <p:spPr>
          <a:xfrm>
            <a:off x="43880" y="2151267"/>
            <a:ext cx="4572000" cy="646331"/>
          </a:xfrm>
          <a:prstGeom prst="rect">
            <a:avLst/>
          </a:prstGeom>
        </p:spPr>
        <p:txBody>
          <a:bodyPr>
            <a:spAutoFit/>
          </a:bodyPr>
          <a:lstStyle/>
          <a:p>
            <a:pPr marL="285750" indent="-285750">
              <a:buFont typeface="Arial" panose="020B0604020202020204" pitchFamily="34" charset="0"/>
              <a:buChar char="•"/>
            </a:pPr>
            <a:r>
              <a:rPr lang="es-MX" dirty="0">
                <a:solidFill>
                  <a:srgbClr val="222222"/>
                </a:solidFill>
                <a:latin typeface="Arial" panose="020B0604020202020204" pitchFamily="34" charset="0"/>
              </a:rPr>
              <a:t>Proyectos </a:t>
            </a:r>
            <a:r>
              <a:rPr lang="es-MX" b="1" dirty="0" smtClean="0">
                <a:solidFill>
                  <a:srgbClr val="222222"/>
                </a:solidFill>
                <a:latin typeface="Arial" panose="020B0604020202020204" pitchFamily="34" charset="0"/>
              </a:rPr>
              <a:t>forestales</a:t>
            </a:r>
            <a:r>
              <a:rPr lang="es-MX" dirty="0" smtClean="0">
                <a:solidFill>
                  <a:srgbClr val="222222"/>
                </a:solidFill>
                <a:latin typeface="Arial" panose="020B0604020202020204" pitchFamily="34" charset="0"/>
              </a:rPr>
              <a:t> </a:t>
            </a:r>
            <a:r>
              <a:rPr lang="es-MX" dirty="0">
                <a:solidFill>
                  <a:srgbClr val="222222"/>
                </a:solidFill>
                <a:latin typeface="Arial" panose="020B0604020202020204" pitchFamily="34" charset="0"/>
              </a:rPr>
              <a:t>que incluyan la construcción de caminos de </a:t>
            </a:r>
            <a:r>
              <a:rPr lang="es-MX" dirty="0" smtClean="0">
                <a:solidFill>
                  <a:srgbClr val="222222"/>
                </a:solidFill>
                <a:latin typeface="Arial" panose="020B0604020202020204" pitchFamily="34" charset="0"/>
              </a:rPr>
              <a:t>acceso</a:t>
            </a:r>
            <a:endParaRPr lang="es-MX" dirty="0"/>
          </a:p>
        </p:txBody>
      </p:sp>
      <p:sp>
        <p:nvSpPr>
          <p:cNvPr id="7" name="Rectángulo 6"/>
          <p:cNvSpPr/>
          <p:nvPr/>
        </p:nvSpPr>
        <p:spPr>
          <a:xfrm>
            <a:off x="48692" y="3744625"/>
            <a:ext cx="4572000" cy="369332"/>
          </a:xfrm>
          <a:prstGeom prst="rect">
            <a:avLst/>
          </a:prstGeom>
        </p:spPr>
        <p:txBody>
          <a:bodyPr>
            <a:spAutoFit/>
          </a:bodyPr>
          <a:lstStyle/>
          <a:p>
            <a:pPr marL="285750" indent="-285750">
              <a:buFont typeface="Arial" panose="020B0604020202020204" pitchFamily="34" charset="0"/>
              <a:buChar char="•"/>
            </a:pPr>
            <a:r>
              <a:rPr lang="es-MX" dirty="0" smtClean="0">
                <a:solidFill>
                  <a:srgbClr val="222222"/>
                </a:solidFill>
                <a:latin typeface="Arial" panose="020B0604020202020204" pitchFamily="34" charset="0"/>
              </a:rPr>
              <a:t>Construcción </a:t>
            </a:r>
            <a:r>
              <a:rPr lang="es-MX" dirty="0">
                <a:solidFill>
                  <a:srgbClr val="222222"/>
                </a:solidFill>
                <a:latin typeface="Arial" panose="020B0604020202020204" pitchFamily="34" charset="0"/>
              </a:rPr>
              <a:t>de </a:t>
            </a:r>
            <a:r>
              <a:rPr lang="es-MX" b="1" dirty="0">
                <a:solidFill>
                  <a:srgbClr val="222222"/>
                </a:solidFill>
                <a:latin typeface="Arial" panose="020B0604020202020204" pitchFamily="34" charset="0"/>
              </a:rPr>
              <a:t>caminos</a:t>
            </a:r>
            <a:r>
              <a:rPr lang="es-MX" dirty="0">
                <a:solidFill>
                  <a:srgbClr val="222222"/>
                </a:solidFill>
                <a:latin typeface="Arial" panose="020B0604020202020204" pitchFamily="34" charset="0"/>
              </a:rPr>
              <a:t> principales</a:t>
            </a:r>
            <a:endParaRPr lang="es-MX" dirty="0"/>
          </a:p>
        </p:txBody>
      </p:sp>
      <p:sp>
        <p:nvSpPr>
          <p:cNvPr id="8" name="Rectángulo 7"/>
          <p:cNvSpPr/>
          <p:nvPr/>
        </p:nvSpPr>
        <p:spPr>
          <a:xfrm>
            <a:off x="0" y="2953504"/>
            <a:ext cx="5148064" cy="646331"/>
          </a:xfrm>
          <a:prstGeom prst="rect">
            <a:avLst/>
          </a:prstGeom>
        </p:spPr>
        <p:txBody>
          <a:bodyPr wrap="square">
            <a:spAutoFit/>
          </a:bodyPr>
          <a:lstStyle/>
          <a:p>
            <a:pPr marL="285750" indent="-285750">
              <a:buFont typeface="Arial" panose="020B0604020202020204" pitchFamily="34" charset="0"/>
              <a:buChar char="•"/>
            </a:pPr>
            <a:r>
              <a:rPr lang="es-MX" b="1" dirty="0">
                <a:solidFill>
                  <a:srgbClr val="222222"/>
                </a:solidFill>
                <a:latin typeface="Arial" panose="020B0604020202020204" pitchFamily="34" charset="0"/>
              </a:rPr>
              <a:t>Canalización</a:t>
            </a:r>
            <a:r>
              <a:rPr lang="es-MX" dirty="0">
                <a:solidFill>
                  <a:srgbClr val="222222"/>
                </a:solidFill>
                <a:latin typeface="Arial" panose="020B0604020202020204" pitchFamily="34" charset="0"/>
              </a:rPr>
              <a:t> de los </a:t>
            </a:r>
            <a:r>
              <a:rPr lang="es-MX" dirty="0" smtClean="0">
                <a:solidFill>
                  <a:srgbClr val="222222"/>
                </a:solidFill>
                <a:latin typeface="Arial" panose="020B0604020202020204" pitchFamily="34" charset="0"/>
              </a:rPr>
              <a:t>ríos y dragado </a:t>
            </a:r>
            <a:r>
              <a:rPr lang="es-MX" dirty="0">
                <a:solidFill>
                  <a:srgbClr val="222222"/>
                </a:solidFill>
                <a:latin typeface="Arial" panose="020B0604020202020204" pitchFamily="34" charset="0"/>
              </a:rPr>
              <a:t>y relleno en tierras húmedas costeras o del interior</a:t>
            </a:r>
            <a:endParaRPr lang="es-MX" dirty="0"/>
          </a:p>
        </p:txBody>
      </p:sp>
      <p:sp>
        <p:nvSpPr>
          <p:cNvPr id="9" name="Rectángulo 8"/>
          <p:cNvSpPr/>
          <p:nvPr/>
        </p:nvSpPr>
        <p:spPr>
          <a:xfrm>
            <a:off x="48692" y="4286008"/>
            <a:ext cx="4860032" cy="646331"/>
          </a:xfrm>
          <a:prstGeom prst="rect">
            <a:avLst/>
          </a:prstGeom>
        </p:spPr>
        <p:txBody>
          <a:bodyPr wrap="square">
            <a:spAutoFit/>
          </a:bodyPr>
          <a:lstStyle/>
          <a:p>
            <a:pPr marL="285750" indent="-285750">
              <a:buFont typeface="Arial" panose="020B0604020202020204" pitchFamily="34" charset="0"/>
              <a:buChar char="•"/>
            </a:pPr>
            <a:r>
              <a:rPr lang="es-MX" dirty="0">
                <a:solidFill>
                  <a:srgbClr val="222222"/>
                </a:solidFill>
                <a:latin typeface="Arial" panose="020B0604020202020204" pitchFamily="34" charset="0"/>
              </a:rPr>
              <a:t>Proyectos </a:t>
            </a:r>
            <a:r>
              <a:rPr lang="es-MX" b="1" dirty="0">
                <a:solidFill>
                  <a:srgbClr val="222222"/>
                </a:solidFill>
                <a:latin typeface="Arial" panose="020B0604020202020204" pitchFamily="34" charset="0"/>
              </a:rPr>
              <a:t>hidroeléctricos</a:t>
            </a:r>
            <a:r>
              <a:rPr lang="es-MX" dirty="0">
                <a:solidFill>
                  <a:srgbClr val="222222"/>
                </a:solidFill>
                <a:latin typeface="Arial" panose="020B0604020202020204" pitchFamily="34" charset="0"/>
              </a:rPr>
              <a:t> que impliquen grandes desviaciones del agua</a:t>
            </a:r>
            <a:endParaRPr lang="es-MX" dirty="0"/>
          </a:p>
        </p:txBody>
      </p:sp>
      <p:pic>
        <p:nvPicPr>
          <p:cNvPr id="10" name="Imagen 9"/>
          <p:cNvPicPr>
            <a:picLocks noChangeAspect="1"/>
          </p:cNvPicPr>
          <p:nvPr/>
        </p:nvPicPr>
        <p:blipFill>
          <a:blip r:embed="rId2"/>
          <a:stretch>
            <a:fillRect/>
          </a:stretch>
        </p:blipFill>
        <p:spPr>
          <a:xfrm>
            <a:off x="6012160" y="906980"/>
            <a:ext cx="2934158" cy="2437488"/>
          </a:xfrm>
          <a:prstGeom prst="rect">
            <a:avLst/>
          </a:prstGeom>
        </p:spPr>
      </p:pic>
      <p:sp>
        <p:nvSpPr>
          <p:cNvPr id="12" name="Rectángulo 11"/>
          <p:cNvSpPr/>
          <p:nvPr/>
        </p:nvSpPr>
        <p:spPr>
          <a:xfrm>
            <a:off x="10716" y="5072101"/>
            <a:ext cx="4898008" cy="369332"/>
          </a:xfrm>
          <a:prstGeom prst="rect">
            <a:avLst/>
          </a:prstGeom>
        </p:spPr>
        <p:txBody>
          <a:bodyPr wrap="square">
            <a:spAutoFit/>
          </a:bodyPr>
          <a:lstStyle/>
          <a:p>
            <a:pPr marL="285750" indent="-285750">
              <a:buFont typeface="Arial" panose="020B0604020202020204" pitchFamily="34" charset="0"/>
              <a:buChar char="•"/>
            </a:pPr>
            <a:r>
              <a:rPr lang="es-MX" b="1" dirty="0">
                <a:solidFill>
                  <a:srgbClr val="222222"/>
                </a:solidFill>
                <a:latin typeface="Arial" panose="020B0604020202020204" pitchFamily="34" charset="0"/>
              </a:rPr>
              <a:t>Riego</a:t>
            </a:r>
            <a:r>
              <a:rPr lang="es-MX" dirty="0">
                <a:solidFill>
                  <a:srgbClr val="222222"/>
                </a:solidFill>
                <a:latin typeface="Arial" panose="020B0604020202020204" pitchFamily="34" charset="0"/>
              </a:rPr>
              <a:t> y otros proyectos de agua </a:t>
            </a:r>
            <a:r>
              <a:rPr lang="es-MX" dirty="0" smtClean="0">
                <a:solidFill>
                  <a:srgbClr val="222222"/>
                </a:solidFill>
                <a:latin typeface="Arial" panose="020B0604020202020204" pitchFamily="34" charset="0"/>
              </a:rPr>
              <a:t>potable</a:t>
            </a:r>
            <a:endParaRPr lang="es-MX" dirty="0"/>
          </a:p>
        </p:txBody>
      </p:sp>
      <p:sp>
        <p:nvSpPr>
          <p:cNvPr id="13" name="Rectángulo 12"/>
          <p:cNvSpPr/>
          <p:nvPr/>
        </p:nvSpPr>
        <p:spPr>
          <a:xfrm>
            <a:off x="10716" y="5612980"/>
            <a:ext cx="5243388" cy="923330"/>
          </a:xfrm>
          <a:prstGeom prst="rect">
            <a:avLst/>
          </a:prstGeom>
        </p:spPr>
        <p:txBody>
          <a:bodyPr wrap="square">
            <a:spAutoFit/>
          </a:bodyPr>
          <a:lstStyle/>
          <a:p>
            <a:pPr marL="285750" indent="-285750">
              <a:buFont typeface="Arial" panose="020B0604020202020204" pitchFamily="34" charset="0"/>
              <a:buChar char="•"/>
            </a:pPr>
            <a:r>
              <a:rPr lang="es-MX" b="1" dirty="0" smtClean="0">
                <a:solidFill>
                  <a:srgbClr val="222222"/>
                </a:solidFill>
                <a:latin typeface="Arial" panose="020B0604020202020204" pitchFamily="34" charset="0"/>
              </a:rPr>
              <a:t>Industria</a:t>
            </a:r>
            <a:r>
              <a:rPr lang="es-MX" dirty="0" smtClean="0">
                <a:solidFill>
                  <a:srgbClr val="222222"/>
                </a:solidFill>
                <a:latin typeface="Arial" panose="020B0604020202020204" pitchFamily="34" charset="0"/>
              </a:rPr>
              <a:t> contaminante del </a:t>
            </a:r>
            <a:r>
              <a:rPr lang="es-MX" dirty="0">
                <a:solidFill>
                  <a:srgbClr val="222222"/>
                </a:solidFill>
                <a:latin typeface="Arial" panose="020B0604020202020204" pitchFamily="34" charset="0"/>
              </a:rPr>
              <a:t>aire, agua o suelo</a:t>
            </a:r>
            <a:r>
              <a:rPr lang="es-MX" dirty="0" smtClean="0">
                <a:solidFill>
                  <a:srgbClr val="222222"/>
                </a:solidFill>
                <a:latin typeface="Arial" panose="020B0604020202020204" pitchFamily="34" charset="0"/>
              </a:rPr>
              <a:t>.</a:t>
            </a:r>
          </a:p>
          <a:p>
            <a:pPr marL="285750" indent="-285750">
              <a:buFont typeface="Arial" panose="020B0604020202020204" pitchFamily="34" charset="0"/>
              <a:buChar char="•"/>
            </a:pPr>
            <a:endParaRPr lang="es-MX" dirty="0">
              <a:solidFill>
                <a:srgbClr val="222222"/>
              </a:solidFill>
              <a:latin typeface="Arial" panose="020B0604020202020204" pitchFamily="34" charset="0"/>
            </a:endParaRPr>
          </a:p>
          <a:p>
            <a:pPr marL="285750" indent="-285750">
              <a:buFont typeface="Arial" panose="020B0604020202020204" pitchFamily="34" charset="0"/>
              <a:buChar char="•"/>
            </a:pPr>
            <a:r>
              <a:rPr lang="es-MX" dirty="0" smtClean="0">
                <a:solidFill>
                  <a:srgbClr val="222222"/>
                </a:solidFill>
                <a:latin typeface="Arial" panose="020B0604020202020204" pitchFamily="34" charset="0"/>
              </a:rPr>
              <a:t>Actividades </a:t>
            </a:r>
            <a:r>
              <a:rPr lang="es-MX" b="1" dirty="0" smtClean="0">
                <a:solidFill>
                  <a:srgbClr val="222222"/>
                </a:solidFill>
                <a:latin typeface="Arial" panose="020B0604020202020204" pitchFamily="34" charset="0"/>
              </a:rPr>
              <a:t>mineras </a:t>
            </a:r>
            <a:endParaRPr lang="es-MX" b="1" dirty="0">
              <a:solidFill>
                <a:srgbClr val="222222"/>
              </a:solidFill>
              <a:latin typeface="Arial" panose="020B0604020202020204" pitchFamily="34" charset="0"/>
            </a:endParaRPr>
          </a:p>
        </p:txBody>
      </p:sp>
      <p:pic>
        <p:nvPicPr>
          <p:cNvPr id="14" name="Imagen 13"/>
          <p:cNvPicPr>
            <a:picLocks noChangeAspect="1"/>
          </p:cNvPicPr>
          <p:nvPr/>
        </p:nvPicPr>
        <p:blipFill>
          <a:blip r:embed="rId3"/>
          <a:stretch>
            <a:fillRect/>
          </a:stretch>
        </p:blipFill>
        <p:spPr>
          <a:xfrm>
            <a:off x="6007596" y="3488017"/>
            <a:ext cx="2933765" cy="2552459"/>
          </a:xfrm>
          <a:prstGeom prst="rect">
            <a:avLst/>
          </a:prstGeom>
        </p:spPr>
      </p:pic>
      <p:sp>
        <p:nvSpPr>
          <p:cNvPr id="16" name="CuadroTexto 15"/>
          <p:cNvSpPr txBox="1"/>
          <p:nvPr/>
        </p:nvSpPr>
        <p:spPr>
          <a:xfrm>
            <a:off x="8351912" y="6523548"/>
            <a:ext cx="792088" cy="369332"/>
          </a:xfrm>
          <a:prstGeom prst="rect">
            <a:avLst/>
          </a:prstGeom>
          <a:noFill/>
        </p:spPr>
        <p:txBody>
          <a:bodyPr wrap="square" rtlCol="0">
            <a:spAutoFit/>
          </a:bodyPr>
          <a:lstStyle/>
          <a:p>
            <a:r>
              <a:rPr lang="es-MX" dirty="0" smtClean="0"/>
              <a:t>24/27</a:t>
            </a:r>
            <a:endParaRPr lang="es-MX" dirty="0"/>
          </a:p>
        </p:txBody>
      </p:sp>
    </p:spTree>
    <p:extLst>
      <p:ext uri="{BB962C8B-B14F-4D97-AF65-F5344CB8AC3E}">
        <p14:creationId xmlns:p14="http://schemas.microsoft.com/office/powerpoint/2010/main" val="38545831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2" y="548680"/>
            <a:ext cx="3702557" cy="29923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segunda guerra mundial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548680"/>
            <a:ext cx="4343555" cy="30585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para hiroshima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52" y="3645024"/>
            <a:ext cx="3702557" cy="295731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sultado de imagen para hiroshim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3645024"/>
            <a:ext cx="4343555" cy="2921608"/>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8460432" y="6525344"/>
            <a:ext cx="792088" cy="369332"/>
          </a:xfrm>
          <a:prstGeom prst="rect">
            <a:avLst/>
          </a:prstGeom>
          <a:noFill/>
        </p:spPr>
        <p:txBody>
          <a:bodyPr wrap="square" rtlCol="0">
            <a:spAutoFit/>
          </a:bodyPr>
          <a:lstStyle/>
          <a:p>
            <a:r>
              <a:rPr lang="es-MX" dirty="0" smtClean="0"/>
              <a:t>25/27</a:t>
            </a:r>
            <a:endParaRPr lang="es-MX" dirty="0"/>
          </a:p>
        </p:txBody>
      </p:sp>
    </p:spTree>
    <p:extLst>
      <p:ext uri="{BB962C8B-B14F-4D97-AF65-F5344CB8AC3E}">
        <p14:creationId xmlns:p14="http://schemas.microsoft.com/office/powerpoint/2010/main" val="32505710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105" t="14385" r="1306" b="6798"/>
          <a:stretch/>
        </p:blipFill>
        <p:spPr>
          <a:xfrm>
            <a:off x="0" y="600075"/>
            <a:ext cx="9077325" cy="4695825"/>
          </a:xfrm>
          <a:prstGeom prst="rect">
            <a:avLst/>
          </a:prstGeom>
        </p:spPr>
      </p:pic>
      <p:sp>
        <p:nvSpPr>
          <p:cNvPr id="3" name="Forma libre 2"/>
          <p:cNvSpPr/>
          <p:nvPr/>
        </p:nvSpPr>
        <p:spPr>
          <a:xfrm>
            <a:off x="4705350" y="4102100"/>
            <a:ext cx="2070100" cy="120650"/>
          </a:xfrm>
          <a:custGeom>
            <a:avLst/>
            <a:gdLst>
              <a:gd name="connsiteX0" fmla="*/ 2070100 w 2070100"/>
              <a:gd name="connsiteY0" fmla="*/ 69850 h 120650"/>
              <a:gd name="connsiteX1" fmla="*/ 1466850 w 2070100"/>
              <a:gd name="connsiteY1" fmla="*/ 120650 h 120650"/>
              <a:gd name="connsiteX2" fmla="*/ 876300 w 2070100"/>
              <a:gd name="connsiteY2" fmla="*/ 114300 h 120650"/>
              <a:gd name="connsiteX3" fmla="*/ 844550 w 2070100"/>
              <a:gd name="connsiteY3" fmla="*/ 107950 h 120650"/>
              <a:gd name="connsiteX4" fmla="*/ 800100 w 2070100"/>
              <a:gd name="connsiteY4" fmla="*/ 101600 h 120650"/>
              <a:gd name="connsiteX5" fmla="*/ 711200 w 2070100"/>
              <a:gd name="connsiteY5" fmla="*/ 88900 h 120650"/>
              <a:gd name="connsiteX6" fmla="*/ 495300 w 2070100"/>
              <a:gd name="connsiteY6" fmla="*/ 76200 h 120650"/>
              <a:gd name="connsiteX7" fmla="*/ 419100 w 2070100"/>
              <a:gd name="connsiteY7" fmla="*/ 63500 h 120650"/>
              <a:gd name="connsiteX8" fmla="*/ 381000 w 2070100"/>
              <a:gd name="connsiteY8" fmla="*/ 57150 h 120650"/>
              <a:gd name="connsiteX9" fmla="*/ 311150 w 2070100"/>
              <a:gd name="connsiteY9" fmla="*/ 44450 h 120650"/>
              <a:gd name="connsiteX10" fmla="*/ 234950 w 2070100"/>
              <a:gd name="connsiteY10" fmla="*/ 38100 h 120650"/>
              <a:gd name="connsiteX11" fmla="*/ 165100 w 2070100"/>
              <a:gd name="connsiteY11" fmla="*/ 25400 h 120650"/>
              <a:gd name="connsiteX12" fmla="*/ 120650 w 2070100"/>
              <a:gd name="connsiteY12" fmla="*/ 19050 h 120650"/>
              <a:gd name="connsiteX13" fmla="*/ 88900 w 2070100"/>
              <a:gd name="connsiteY13" fmla="*/ 12700 h 120650"/>
              <a:gd name="connsiteX14" fmla="*/ 0 w 2070100"/>
              <a:gd name="connsiteY14" fmla="*/ 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0100" h="120650">
                <a:moveTo>
                  <a:pt x="2070100" y="69850"/>
                </a:moveTo>
                <a:cubicBezTo>
                  <a:pt x="1679753" y="130571"/>
                  <a:pt x="1880726" y="112372"/>
                  <a:pt x="1466850" y="120650"/>
                </a:cubicBezTo>
                <a:lnTo>
                  <a:pt x="876300" y="114300"/>
                </a:lnTo>
                <a:cubicBezTo>
                  <a:pt x="865509" y="114080"/>
                  <a:pt x="855196" y="109724"/>
                  <a:pt x="844550" y="107950"/>
                </a:cubicBezTo>
                <a:cubicBezTo>
                  <a:pt x="829787" y="105489"/>
                  <a:pt x="814863" y="104061"/>
                  <a:pt x="800100" y="101600"/>
                </a:cubicBezTo>
                <a:cubicBezTo>
                  <a:pt x="750495" y="93333"/>
                  <a:pt x="777407" y="93171"/>
                  <a:pt x="711200" y="88900"/>
                </a:cubicBezTo>
                <a:cubicBezTo>
                  <a:pt x="378732" y="67450"/>
                  <a:pt x="709434" y="94044"/>
                  <a:pt x="495300" y="76200"/>
                </a:cubicBezTo>
                <a:cubicBezTo>
                  <a:pt x="448276" y="64444"/>
                  <a:pt x="488470" y="73410"/>
                  <a:pt x="419100" y="63500"/>
                </a:cubicBezTo>
                <a:cubicBezTo>
                  <a:pt x="406354" y="61679"/>
                  <a:pt x="393668" y="59453"/>
                  <a:pt x="381000" y="57150"/>
                </a:cubicBezTo>
                <a:cubicBezTo>
                  <a:pt x="357320" y="52845"/>
                  <a:pt x="335208" y="47123"/>
                  <a:pt x="311150" y="44450"/>
                </a:cubicBezTo>
                <a:cubicBezTo>
                  <a:pt x="285818" y="41635"/>
                  <a:pt x="260298" y="40768"/>
                  <a:pt x="234950" y="38100"/>
                </a:cubicBezTo>
                <a:cubicBezTo>
                  <a:pt x="146957" y="28838"/>
                  <a:pt x="225372" y="36359"/>
                  <a:pt x="165100" y="25400"/>
                </a:cubicBezTo>
                <a:cubicBezTo>
                  <a:pt x="150374" y="22723"/>
                  <a:pt x="135413" y="21511"/>
                  <a:pt x="120650" y="19050"/>
                </a:cubicBezTo>
                <a:cubicBezTo>
                  <a:pt x="110004" y="17276"/>
                  <a:pt x="99561" y="14383"/>
                  <a:pt x="88900" y="12700"/>
                </a:cubicBezTo>
                <a:cubicBezTo>
                  <a:pt x="59332" y="8031"/>
                  <a:pt x="0" y="0"/>
                  <a:pt x="0" y="0"/>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4210050" y="1893108"/>
            <a:ext cx="1835150" cy="646331"/>
          </a:xfrm>
          <a:prstGeom prst="rect">
            <a:avLst/>
          </a:prstGeom>
          <a:noFill/>
        </p:spPr>
        <p:txBody>
          <a:bodyPr wrap="square" rtlCol="0">
            <a:spAutoFit/>
          </a:bodyPr>
          <a:lstStyle/>
          <a:p>
            <a:r>
              <a:rPr lang="es-MX" dirty="0" smtClean="0"/>
              <a:t>PLACA DE NORTEAMÉRICA </a:t>
            </a:r>
            <a:endParaRPr lang="es-MX" dirty="0"/>
          </a:p>
        </p:txBody>
      </p:sp>
      <p:sp>
        <p:nvSpPr>
          <p:cNvPr id="5" name="CuadroTexto 4"/>
          <p:cNvSpPr txBox="1"/>
          <p:nvPr/>
        </p:nvSpPr>
        <p:spPr>
          <a:xfrm>
            <a:off x="5857875" y="4478803"/>
            <a:ext cx="1835150" cy="646331"/>
          </a:xfrm>
          <a:prstGeom prst="rect">
            <a:avLst/>
          </a:prstGeom>
          <a:noFill/>
        </p:spPr>
        <p:txBody>
          <a:bodyPr wrap="square" rtlCol="0">
            <a:spAutoFit/>
          </a:bodyPr>
          <a:lstStyle/>
          <a:p>
            <a:r>
              <a:rPr lang="es-MX" dirty="0" smtClean="0"/>
              <a:t>PLACA DEL CARIBE </a:t>
            </a:r>
            <a:endParaRPr lang="es-MX" dirty="0"/>
          </a:p>
        </p:txBody>
      </p:sp>
      <p:sp>
        <p:nvSpPr>
          <p:cNvPr id="6" name="CuadroTexto 5"/>
          <p:cNvSpPr txBox="1"/>
          <p:nvPr/>
        </p:nvSpPr>
        <p:spPr>
          <a:xfrm>
            <a:off x="2485011" y="3917434"/>
            <a:ext cx="1157228" cy="646331"/>
          </a:xfrm>
          <a:prstGeom prst="rect">
            <a:avLst/>
          </a:prstGeom>
          <a:noFill/>
        </p:spPr>
        <p:txBody>
          <a:bodyPr wrap="square" rtlCol="0">
            <a:spAutoFit/>
          </a:bodyPr>
          <a:lstStyle/>
          <a:p>
            <a:r>
              <a:rPr lang="es-MX" dirty="0" smtClean="0"/>
              <a:t>PLACA DE COCOS </a:t>
            </a:r>
            <a:endParaRPr lang="es-MX" dirty="0"/>
          </a:p>
        </p:txBody>
      </p:sp>
      <p:sp>
        <p:nvSpPr>
          <p:cNvPr id="7" name="CuadroTexto 6"/>
          <p:cNvSpPr txBox="1"/>
          <p:nvPr/>
        </p:nvSpPr>
        <p:spPr>
          <a:xfrm>
            <a:off x="863600" y="3917434"/>
            <a:ext cx="1539875" cy="646331"/>
          </a:xfrm>
          <a:prstGeom prst="rect">
            <a:avLst/>
          </a:prstGeom>
          <a:noFill/>
        </p:spPr>
        <p:txBody>
          <a:bodyPr wrap="square" rtlCol="0">
            <a:spAutoFit/>
          </a:bodyPr>
          <a:lstStyle/>
          <a:p>
            <a:r>
              <a:rPr lang="es-MX" dirty="0" smtClean="0"/>
              <a:t>BRECHA DE SUBDUCCIÓN </a:t>
            </a:r>
            <a:endParaRPr lang="es-MX" dirty="0"/>
          </a:p>
        </p:txBody>
      </p:sp>
      <p:sp>
        <p:nvSpPr>
          <p:cNvPr id="8" name="Flecha derecha 7"/>
          <p:cNvSpPr/>
          <p:nvPr/>
        </p:nvSpPr>
        <p:spPr>
          <a:xfrm rot="17487356">
            <a:off x="1145586" y="3527377"/>
            <a:ext cx="455004" cy="406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p:nvSpPr>
        <p:spPr>
          <a:xfrm>
            <a:off x="5524500" y="2876550"/>
            <a:ext cx="1835150" cy="646331"/>
          </a:xfrm>
          <a:prstGeom prst="rect">
            <a:avLst/>
          </a:prstGeom>
          <a:noFill/>
        </p:spPr>
        <p:txBody>
          <a:bodyPr wrap="square" rtlCol="0">
            <a:spAutoFit/>
          </a:bodyPr>
          <a:lstStyle/>
          <a:p>
            <a:r>
              <a:rPr lang="es-MX" dirty="0" smtClean="0"/>
              <a:t>PLACA DE NORTEAMÉRICA </a:t>
            </a:r>
            <a:endParaRPr lang="es-MX" dirty="0"/>
          </a:p>
        </p:txBody>
      </p:sp>
      <p:sp>
        <p:nvSpPr>
          <p:cNvPr id="11" name="Flecha derecha 10"/>
          <p:cNvSpPr/>
          <p:nvPr/>
        </p:nvSpPr>
        <p:spPr>
          <a:xfrm rot="18686593">
            <a:off x="3530623" y="4501640"/>
            <a:ext cx="597012" cy="48917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lecha derecha 11"/>
          <p:cNvSpPr/>
          <p:nvPr/>
        </p:nvSpPr>
        <p:spPr>
          <a:xfrm rot="287865">
            <a:off x="4844148" y="4170992"/>
            <a:ext cx="455004" cy="406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p:cNvSpPr txBox="1"/>
          <p:nvPr/>
        </p:nvSpPr>
        <p:spPr>
          <a:xfrm>
            <a:off x="3165475" y="3185299"/>
            <a:ext cx="1539875" cy="646331"/>
          </a:xfrm>
          <a:prstGeom prst="rect">
            <a:avLst/>
          </a:prstGeom>
          <a:noFill/>
        </p:spPr>
        <p:txBody>
          <a:bodyPr wrap="square" rtlCol="0">
            <a:spAutoFit/>
          </a:bodyPr>
          <a:lstStyle/>
          <a:p>
            <a:r>
              <a:rPr lang="es-MX" dirty="0" smtClean="0"/>
              <a:t>PLATAFORMA CONTINENTAL </a:t>
            </a:r>
            <a:endParaRPr lang="es-MX" dirty="0"/>
          </a:p>
        </p:txBody>
      </p:sp>
      <p:sp>
        <p:nvSpPr>
          <p:cNvPr id="14" name="Flecha derecha 13"/>
          <p:cNvSpPr/>
          <p:nvPr/>
        </p:nvSpPr>
        <p:spPr>
          <a:xfrm rot="20326136">
            <a:off x="7204557" y="3995899"/>
            <a:ext cx="455004" cy="406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p:cNvSpPr txBox="1"/>
          <p:nvPr/>
        </p:nvSpPr>
        <p:spPr>
          <a:xfrm>
            <a:off x="1996815" y="4741902"/>
            <a:ext cx="2171748" cy="369332"/>
          </a:xfrm>
          <a:prstGeom prst="rect">
            <a:avLst/>
          </a:prstGeom>
          <a:noFill/>
        </p:spPr>
        <p:txBody>
          <a:bodyPr wrap="none" rtlCol="0">
            <a:spAutoFit/>
          </a:bodyPr>
          <a:lstStyle/>
          <a:p>
            <a:r>
              <a:rPr lang="es-MX" dirty="0" smtClean="0"/>
              <a:t>EMPUJE PRINCIPAL? </a:t>
            </a:r>
            <a:endParaRPr lang="es-MX" dirty="0"/>
          </a:p>
        </p:txBody>
      </p:sp>
      <p:sp>
        <p:nvSpPr>
          <p:cNvPr id="16" name="CuadroTexto 15"/>
          <p:cNvSpPr txBox="1"/>
          <p:nvPr/>
        </p:nvSpPr>
        <p:spPr>
          <a:xfrm>
            <a:off x="0" y="5213399"/>
            <a:ext cx="9207609" cy="1323439"/>
          </a:xfrm>
          <a:prstGeom prst="rect">
            <a:avLst/>
          </a:prstGeom>
          <a:noFill/>
        </p:spPr>
        <p:txBody>
          <a:bodyPr wrap="square" rtlCol="0">
            <a:spAutoFit/>
          </a:bodyPr>
          <a:lstStyle/>
          <a:p>
            <a:r>
              <a:rPr lang="es-MX" sz="1600" dirty="0" smtClean="0"/>
              <a:t>La posición del epicentro, la proyección del sistema de fallas </a:t>
            </a:r>
            <a:r>
              <a:rPr lang="es-MX" sz="1600" dirty="0" err="1" smtClean="0"/>
              <a:t>Polochuc</a:t>
            </a:r>
            <a:r>
              <a:rPr lang="es-MX" sz="1600" dirty="0" err="1"/>
              <a:t>-</a:t>
            </a:r>
            <a:r>
              <a:rPr lang="es-MX" sz="1600" dirty="0" err="1" smtClean="0"/>
              <a:t>Motagua</a:t>
            </a:r>
            <a:r>
              <a:rPr lang="es-MX" sz="1600" dirty="0" smtClean="0"/>
              <a:t> y la distancia a la brecha de subducción, son </a:t>
            </a:r>
            <a:r>
              <a:rPr lang="es-MX" sz="1600" dirty="0" smtClean="0">
                <a:latin typeface="Arial" panose="020B0604020202020204" pitchFamily="34" charset="0"/>
                <a:cs typeface="Arial" panose="020B0604020202020204" pitchFamily="34" charset="0"/>
              </a:rPr>
              <a:t>elementos</a:t>
            </a:r>
            <a:r>
              <a:rPr lang="es-MX" sz="1600" dirty="0" smtClean="0"/>
              <a:t> que se combinaron para generar un movimiento de muy intensa magnitud cuya aceleración tomó rumbo NW-30°, justo en la dirección hacia Juchitán, la zona más afectada por las ondas sísmicas superficiales de acuerdo, con la estimación de los daños hecha por los sismólogos del Servicio Geológico de Estados Unidos. </a:t>
            </a:r>
            <a:r>
              <a:rPr lang="es-MX" sz="1600" b="1" dirty="0" smtClean="0"/>
              <a:t>La plataforma continental </a:t>
            </a:r>
            <a:r>
              <a:rPr lang="es-MX" sz="1600" dirty="0" smtClean="0"/>
              <a:t>amortiguó algo de la energía liberada. </a:t>
            </a:r>
            <a:endParaRPr lang="es-MX" sz="1600" dirty="0"/>
          </a:p>
        </p:txBody>
      </p:sp>
      <p:sp>
        <p:nvSpPr>
          <p:cNvPr id="18" name="CuadroTexto 17"/>
          <p:cNvSpPr txBox="1"/>
          <p:nvPr/>
        </p:nvSpPr>
        <p:spPr>
          <a:xfrm>
            <a:off x="8460432" y="6525344"/>
            <a:ext cx="792088" cy="369332"/>
          </a:xfrm>
          <a:prstGeom prst="rect">
            <a:avLst/>
          </a:prstGeom>
          <a:noFill/>
        </p:spPr>
        <p:txBody>
          <a:bodyPr wrap="square" rtlCol="0">
            <a:spAutoFit/>
          </a:bodyPr>
          <a:lstStyle/>
          <a:p>
            <a:r>
              <a:rPr lang="es-MX" dirty="0" smtClean="0"/>
              <a:t>26/27</a:t>
            </a:r>
            <a:endParaRPr lang="es-MX" dirty="0"/>
          </a:p>
        </p:txBody>
      </p:sp>
    </p:spTree>
    <p:extLst>
      <p:ext uri="{BB962C8B-B14F-4D97-AF65-F5344CB8AC3E}">
        <p14:creationId xmlns:p14="http://schemas.microsoft.com/office/powerpoint/2010/main" val="37082485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10528"/>
          </a:xfrm>
          <a:prstGeom prst="rect">
            <a:avLst/>
          </a:prstGeom>
        </p:spPr>
      </p:pic>
      <p:sp>
        <p:nvSpPr>
          <p:cNvPr id="3" name="CuadroTexto 2"/>
          <p:cNvSpPr txBox="1"/>
          <p:nvPr/>
        </p:nvSpPr>
        <p:spPr>
          <a:xfrm>
            <a:off x="5796136" y="5398742"/>
            <a:ext cx="3749032" cy="1077218"/>
          </a:xfrm>
          <a:prstGeom prst="rect">
            <a:avLst/>
          </a:prstGeom>
          <a:noFill/>
        </p:spPr>
        <p:txBody>
          <a:bodyPr wrap="square" rtlCol="0">
            <a:spAutoFit/>
          </a:bodyPr>
          <a:lstStyle/>
          <a:p>
            <a:r>
              <a:rPr lang="es-MX" sz="3200" b="1" dirty="0" smtClean="0">
                <a:solidFill>
                  <a:schemeClr val="bg1"/>
                </a:solidFill>
                <a:latin typeface="Arial" panose="020B0604020202020204" pitchFamily="34" charset="0"/>
                <a:cs typeface="Arial" panose="020B0604020202020204" pitchFamily="34" charset="0"/>
              </a:rPr>
              <a:t>Muchas gracias por su atención </a:t>
            </a:r>
            <a:endParaRPr lang="es-MX" sz="3200" b="1" dirty="0">
              <a:solidFill>
                <a:schemeClr val="bg1"/>
              </a:solidFill>
              <a:latin typeface="Arial" panose="020B0604020202020204" pitchFamily="34" charset="0"/>
              <a:cs typeface="Arial" panose="020B0604020202020204" pitchFamily="34" charset="0"/>
            </a:endParaRPr>
          </a:p>
        </p:txBody>
      </p:sp>
      <p:sp>
        <p:nvSpPr>
          <p:cNvPr id="6" name="CuadroTexto 5"/>
          <p:cNvSpPr txBox="1"/>
          <p:nvPr/>
        </p:nvSpPr>
        <p:spPr>
          <a:xfrm>
            <a:off x="-713654" y="430190"/>
            <a:ext cx="5581726" cy="1077218"/>
          </a:xfrm>
          <a:prstGeom prst="rect">
            <a:avLst/>
          </a:prstGeom>
          <a:noFill/>
        </p:spPr>
        <p:txBody>
          <a:bodyPr wrap="square" rtlCol="0">
            <a:spAutoFit/>
          </a:bodyPr>
          <a:lstStyle/>
          <a:p>
            <a:pPr algn="ctr"/>
            <a:r>
              <a:rPr lang="es-MX" sz="3200" b="1" dirty="0" smtClean="0">
                <a:solidFill>
                  <a:schemeClr val="bg1"/>
                </a:solidFill>
                <a:latin typeface="Arial" panose="020B0604020202020204" pitchFamily="34" charset="0"/>
                <a:cs typeface="Arial" panose="020B0604020202020204" pitchFamily="34" charset="0"/>
              </a:rPr>
              <a:t>La Sierra Madre Occidental </a:t>
            </a:r>
            <a:r>
              <a:rPr lang="es-MX" b="1" dirty="0" smtClean="0">
                <a:solidFill>
                  <a:schemeClr val="bg1"/>
                </a:solidFill>
                <a:latin typeface="Arial" panose="020B0604020202020204" pitchFamily="34" charset="0"/>
                <a:cs typeface="Arial" panose="020B0604020202020204" pitchFamily="34" charset="0"/>
              </a:rPr>
              <a:t>(la madre de todas las sierras)</a:t>
            </a:r>
            <a:r>
              <a:rPr lang="es-MX" sz="3200" b="1" dirty="0" smtClean="0">
                <a:solidFill>
                  <a:schemeClr val="bg1"/>
                </a:solidFill>
                <a:latin typeface="Arial" panose="020B0604020202020204" pitchFamily="34" charset="0"/>
                <a:cs typeface="Arial" panose="020B0604020202020204" pitchFamily="34" charset="0"/>
              </a:rPr>
              <a:t>  </a:t>
            </a:r>
            <a:endParaRPr lang="es-MX" sz="3200" b="1" dirty="0">
              <a:solidFill>
                <a:schemeClr val="bg1"/>
              </a:solidFill>
              <a:latin typeface="Arial" panose="020B0604020202020204" pitchFamily="34" charset="0"/>
              <a:cs typeface="Arial" panose="020B0604020202020204" pitchFamily="34" charset="0"/>
            </a:endParaRPr>
          </a:p>
        </p:txBody>
      </p:sp>
      <p:sp>
        <p:nvSpPr>
          <p:cNvPr id="7" name="CuadroTexto 6"/>
          <p:cNvSpPr txBox="1"/>
          <p:nvPr/>
        </p:nvSpPr>
        <p:spPr>
          <a:xfrm>
            <a:off x="8388424" y="6525344"/>
            <a:ext cx="792088" cy="369332"/>
          </a:xfrm>
          <a:prstGeom prst="rect">
            <a:avLst/>
          </a:prstGeom>
          <a:noFill/>
        </p:spPr>
        <p:txBody>
          <a:bodyPr wrap="square" rtlCol="0">
            <a:spAutoFit/>
          </a:bodyPr>
          <a:lstStyle/>
          <a:p>
            <a:r>
              <a:rPr lang="es-MX" dirty="0" smtClean="0"/>
              <a:t>27/27</a:t>
            </a:r>
            <a:endParaRPr lang="es-MX" dirty="0"/>
          </a:p>
        </p:txBody>
      </p:sp>
      <p:sp>
        <p:nvSpPr>
          <p:cNvPr id="8" name="CuadroTexto 7"/>
          <p:cNvSpPr txBox="1"/>
          <p:nvPr/>
        </p:nvSpPr>
        <p:spPr>
          <a:xfrm>
            <a:off x="323528" y="5394654"/>
            <a:ext cx="3749032" cy="1077218"/>
          </a:xfrm>
          <a:prstGeom prst="rect">
            <a:avLst/>
          </a:prstGeom>
          <a:noFill/>
        </p:spPr>
        <p:txBody>
          <a:bodyPr wrap="square" rtlCol="0">
            <a:spAutoFit/>
          </a:bodyPr>
          <a:lstStyle/>
          <a:p>
            <a:r>
              <a:rPr lang="es-MX" sz="3200" b="1" dirty="0" smtClean="0">
                <a:solidFill>
                  <a:schemeClr val="bg1"/>
                </a:solidFill>
                <a:latin typeface="Arial" panose="020B0604020202020204" pitchFamily="34" charset="0"/>
                <a:cs typeface="Arial" panose="020B0604020202020204" pitchFamily="34" charset="0"/>
              </a:rPr>
              <a:t>Muchas gracias, Cuba </a:t>
            </a:r>
            <a:endParaRPr lang="es-MX"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3922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CuadroTexto"/>
          <p:cNvSpPr txBox="1"/>
          <p:nvPr/>
        </p:nvSpPr>
        <p:spPr>
          <a:xfrm>
            <a:off x="2925165" y="612573"/>
            <a:ext cx="3180245" cy="400110"/>
          </a:xfrm>
          <a:prstGeom prst="rect">
            <a:avLst/>
          </a:prstGeom>
          <a:noFill/>
        </p:spPr>
        <p:txBody>
          <a:bodyPr wrap="square" rtlCol="0">
            <a:spAutoFit/>
          </a:bodyPr>
          <a:lstStyle/>
          <a:p>
            <a:pPr algn="ctr"/>
            <a:r>
              <a:rPr lang="es-MX" sz="2000" b="1" dirty="0" smtClean="0">
                <a:latin typeface="Arial" panose="020B0604020202020204" pitchFamily="34" charset="0"/>
                <a:cs typeface="Arial" panose="020B0604020202020204" pitchFamily="34" charset="0"/>
              </a:rPr>
              <a:t>¿Y la Biodiversidad?</a:t>
            </a:r>
            <a:endParaRPr lang="es-MX" sz="2000" b="1" dirty="0">
              <a:latin typeface="Arial" panose="020B0604020202020204" pitchFamily="34" charset="0"/>
              <a:cs typeface="Arial" panose="020B0604020202020204" pitchFamily="34" charset="0"/>
            </a:endParaRPr>
          </a:p>
        </p:txBody>
      </p:sp>
      <p:pic>
        <p:nvPicPr>
          <p:cNvPr id="3074" name="Picture 2" descr="Resultado de imagen para biod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2619375" cy="17526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Resultado de imagen para biodiversi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5" name="Imagen 4"/>
          <p:cNvPicPr>
            <a:picLocks noChangeAspect="1"/>
          </p:cNvPicPr>
          <p:nvPr/>
        </p:nvPicPr>
        <p:blipFill>
          <a:blip r:embed="rId3"/>
          <a:stretch>
            <a:fillRect/>
          </a:stretch>
        </p:blipFill>
        <p:spPr>
          <a:xfrm>
            <a:off x="6179367" y="612573"/>
            <a:ext cx="2912609" cy="1847850"/>
          </a:xfrm>
          <a:prstGeom prst="rect">
            <a:avLst/>
          </a:prstGeom>
        </p:spPr>
      </p:pic>
      <p:sp>
        <p:nvSpPr>
          <p:cNvPr id="6" name="AutoShape 6" descr="Resultado de imagen para biodiversit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7" name="Imagen 6"/>
          <p:cNvPicPr>
            <a:picLocks noChangeAspect="1"/>
          </p:cNvPicPr>
          <p:nvPr/>
        </p:nvPicPr>
        <p:blipFill>
          <a:blip r:embed="rId4"/>
          <a:stretch>
            <a:fillRect/>
          </a:stretch>
        </p:blipFill>
        <p:spPr>
          <a:xfrm>
            <a:off x="3108211" y="1156699"/>
            <a:ext cx="2689824" cy="1847850"/>
          </a:xfrm>
          <a:prstGeom prst="rect">
            <a:avLst/>
          </a:prstGeom>
        </p:spPr>
      </p:pic>
      <p:sp>
        <p:nvSpPr>
          <p:cNvPr id="8" name="Llamada ovalada 7"/>
          <p:cNvSpPr/>
          <p:nvPr/>
        </p:nvSpPr>
        <p:spPr>
          <a:xfrm>
            <a:off x="2851208" y="485984"/>
            <a:ext cx="3400519" cy="612648"/>
          </a:xfrm>
          <a:prstGeom prst="wedgeEllipseCallout">
            <a:avLst>
              <a:gd name="adj1" fmla="val -84225"/>
              <a:gd name="adj2" fmla="val 7245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35808" y="4221088"/>
            <a:ext cx="9020352" cy="2308324"/>
          </a:xfrm>
          <a:prstGeom prst="rect">
            <a:avLst/>
          </a:prstGeom>
        </p:spPr>
        <p:txBody>
          <a:bodyPr wrap="square">
            <a:spAutoFit/>
          </a:bodyPr>
          <a:lstStyle/>
          <a:p>
            <a:pPr algn="ctr"/>
            <a:r>
              <a:rPr lang="es-MX" i="1" dirty="0" smtClean="0">
                <a:solidFill>
                  <a:srgbClr val="363636"/>
                </a:solidFill>
                <a:latin typeface="Verdana" panose="020B0604030504040204" pitchFamily="34" charset="0"/>
              </a:rPr>
              <a:t>Biodiversidad es la variedad de vida en el planeta: en la corteza, en los océanos y en la atmósfera.</a:t>
            </a:r>
          </a:p>
          <a:p>
            <a:endParaRPr lang="es-MX" dirty="0" smtClean="0">
              <a:solidFill>
                <a:srgbClr val="363636"/>
              </a:solidFill>
              <a:latin typeface="Verdana" panose="020B0604030504040204" pitchFamily="34" charset="0"/>
            </a:endParaRPr>
          </a:p>
          <a:p>
            <a:r>
              <a:rPr lang="es-MX" dirty="0" smtClean="0">
                <a:solidFill>
                  <a:srgbClr val="363636"/>
                </a:solidFill>
                <a:latin typeface="Verdana" panose="020B0604030504040204" pitchFamily="34" charset="0"/>
              </a:rPr>
              <a:t>Se trata de estudiar las diferentes especies que habitan en el planeta, ninguna de las cuales sería capaz de hacerlo si no es la especie humana </a:t>
            </a:r>
          </a:p>
          <a:p>
            <a:endParaRPr lang="es-MX" dirty="0" smtClean="0">
              <a:solidFill>
                <a:srgbClr val="363636"/>
              </a:solidFill>
              <a:latin typeface="Verdana" panose="020B0604030504040204" pitchFamily="34" charset="0"/>
            </a:endParaRPr>
          </a:p>
          <a:p>
            <a:r>
              <a:rPr lang="es-MX" dirty="0" smtClean="0">
                <a:solidFill>
                  <a:srgbClr val="363636"/>
                </a:solidFill>
                <a:latin typeface="Verdana" panose="020B0604030504040204" pitchFamily="34" charset="0"/>
              </a:rPr>
              <a:t>Identificar y entender las relaciones entre todos los seres vivientes, es uno de los grandes retos de la ciencia.  </a:t>
            </a:r>
            <a:endParaRPr lang="es-MX" dirty="0"/>
          </a:p>
        </p:txBody>
      </p:sp>
      <p:pic>
        <p:nvPicPr>
          <p:cNvPr id="3080" name="Picture 8"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2429168"/>
            <a:ext cx="2619375" cy="177743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6"/>
          <a:stretch>
            <a:fillRect/>
          </a:stretch>
        </p:blipFill>
        <p:spPr>
          <a:xfrm>
            <a:off x="6211683" y="2587012"/>
            <a:ext cx="2847975" cy="1600200"/>
          </a:xfrm>
          <a:prstGeom prst="rect">
            <a:avLst/>
          </a:prstGeom>
        </p:spPr>
      </p:pic>
      <p:sp>
        <p:nvSpPr>
          <p:cNvPr id="12" name="Rectángulo 11"/>
          <p:cNvSpPr/>
          <p:nvPr/>
        </p:nvSpPr>
        <p:spPr>
          <a:xfrm>
            <a:off x="2726879" y="3068960"/>
            <a:ext cx="3452488" cy="1169551"/>
          </a:xfrm>
          <a:prstGeom prst="rect">
            <a:avLst/>
          </a:prstGeom>
          <a:solidFill>
            <a:schemeClr val="accent3">
              <a:lumMod val="20000"/>
              <a:lumOff val="80000"/>
            </a:schemeClr>
          </a:solidFill>
        </p:spPr>
        <p:txBody>
          <a:bodyPr wrap="square">
            <a:spAutoFit/>
          </a:bodyPr>
          <a:lstStyle/>
          <a:p>
            <a:pPr algn="ctr"/>
            <a:r>
              <a:rPr lang="es-MX" sz="1400" dirty="0">
                <a:solidFill>
                  <a:srgbClr val="222222"/>
                </a:solidFill>
                <a:latin typeface="Arial" panose="020B0604020202020204" pitchFamily="34" charset="0"/>
              </a:rPr>
              <a:t>El término «biodiversidad» es </a:t>
            </a:r>
            <a:r>
              <a:rPr lang="es-MX" sz="1400" dirty="0" smtClean="0">
                <a:solidFill>
                  <a:srgbClr val="222222"/>
                </a:solidFill>
                <a:latin typeface="Arial" panose="020B0604020202020204" pitchFamily="34" charset="0"/>
              </a:rPr>
              <a:t>una </a:t>
            </a:r>
            <a:r>
              <a:rPr lang="es-MX" sz="1400" dirty="0">
                <a:solidFill>
                  <a:srgbClr val="222222"/>
                </a:solidFill>
                <a:latin typeface="Arial" panose="020B0604020202020204" pitchFamily="34" charset="0"/>
              </a:rPr>
              <a:t>contracción de la expresión </a:t>
            </a:r>
            <a:r>
              <a:rPr lang="es-MX" sz="1400" b="1" i="1" dirty="0" err="1" smtClean="0">
                <a:solidFill>
                  <a:srgbClr val="222222"/>
                </a:solidFill>
                <a:latin typeface="Arial" panose="020B0604020202020204" pitchFamily="34" charset="0"/>
              </a:rPr>
              <a:t>biological</a:t>
            </a:r>
            <a:r>
              <a:rPr lang="es-MX" sz="1400" b="1" i="1" dirty="0" smtClean="0">
                <a:solidFill>
                  <a:srgbClr val="222222"/>
                </a:solidFill>
                <a:latin typeface="Arial" panose="020B0604020202020204" pitchFamily="34" charset="0"/>
              </a:rPr>
              <a:t> </a:t>
            </a:r>
            <a:r>
              <a:rPr lang="es-MX" sz="1400" b="1" i="1" dirty="0" err="1" smtClean="0">
                <a:solidFill>
                  <a:srgbClr val="222222"/>
                </a:solidFill>
                <a:latin typeface="Arial" panose="020B0604020202020204" pitchFamily="34" charset="0"/>
              </a:rPr>
              <a:t>diversity</a:t>
            </a:r>
            <a:r>
              <a:rPr lang="es-MX" sz="1400" b="1" i="1" dirty="0" smtClean="0">
                <a:solidFill>
                  <a:srgbClr val="222222"/>
                </a:solidFill>
                <a:latin typeface="Arial" panose="020B0604020202020204" pitchFamily="34" charset="0"/>
              </a:rPr>
              <a:t>,</a:t>
            </a:r>
            <a:r>
              <a:rPr lang="es-MX" sz="1400" b="1" dirty="0" smtClean="0">
                <a:solidFill>
                  <a:srgbClr val="222222"/>
                </a:solidFill>
                <a:latin typeface="Arial" panose="020B0604020202020204" pitchFamily="34" charset="0"/>
              </a:rPr>
              <a:t> </a:t>
            </a:r>
            <a:r>
              <a:rPr lang="es-MX" sz="1400" dirty="0" smtClean="0">
                <a:solidFill>
                  <a:srgbClr val="222222"/>
                </a:solidFill>
                <a:latin typeface="Arial" panose="020B0604020202020204" pitchFamily="34" charset="0"/>
              </a:rPr>
              <a:t>usado en octubre de </a:t>
            </a:r>
            <a:r>
              <a:rPr lang="es-MX" sz="1400" dirty="0">
                <a:solidFill>
                  <a:srgbClr val="222222"/>
                </a:solidFill>
                <a:latin typeface="Arial" panose="020B0604020202020204" pitchFamily="34" charset="0"/>
              </a:rPr>
              <a:t>1986 </a:t>
            </a:r>
            <a:r>
              <a:rPr lang="es-MX" sz="1400" dirty="0" smtClean="0">
                <a:solidFill>
                  <a:srgbClr val="222222"/>
                </a:solidFill>
                <a:latin typeface="Arial" panose="020B0604020202020204" pitchFamily="34" charset="0"/>
              </a:rPr>
              <a:t>en el </a:t>
            </a:r>
            <a:r>
              <a:rPr lang="es-MX" sz="1400" b="1" i="1" dirty="0" err="1" smtClean="0">
                <a:solidFill>
                  <a:srgbClr val="222222"/>
                </a:solidFill>
                <a:latin typeface="Arial" panose="020B0604020202020204" pitchFamily="34" charset="0"/>
              </a:rPr>
              <a:t>National</a:t>
            </a:r>
            <a:r>
              <a:rPr lang="es-MX" sz="1400" b="1" i="1" dirty="0" smtClean="0">
                <a:solidFill>
                  <a:srgbClr val="222222"/>
                </a:solidFill>
                <a:latin typeface="Arial" panose="020B0604020202020204" pitchFamily="34" charset="0"/>
              </a:rPr>
              <a:t> </a:t>
            </a:r>
            <a:r>
              <a:rPr lang="es-MX" sz="1400" b="1" i="1" dirty="0" err="1">
                <a:solidFill>
                  <a:srgbClr val="222222"/>
                </a:solidFill>
                <a:latin typeface="Arial" panose="020B0604020202020204" pitchFamily="34" charset="0"/>
              </a:rPr>
              <a:t>Forum</a:t>
            </a:r>
            <a:r>
              <a:rPr lang="es-MX" sz="1400" b="1" i="1" dirty="0">
                <a:solidFill>
                  <a:srgbClr val="222222"/>
                </a:solidFill>
                <a:latin typeface="Arial" panose="020B0604020202020204" pitchFamily="34" charset="0"/>
              </a:rPr>
              <a:t> </a:t>
            </a:r>
            <a:r>
              <a:rPr lang="es-MX" sz="1400" b="1" i="1" dirty="0" err="1">
                <a:solidFill>
                  <a:srgbClr val="222222"/>
                </a:solidFill>
                <a:latin typeface="Arial" panose="020B0604020202020204" pitchFamily="34" charset="0"/>
              </a:rPr>
              <a:t>on</a:t>
            </a:r>
            <a:r>
              <a:rPr lang="es-MX" sz="1400" b="1" i="1" dirty="0">
                <a:solidFill>
                  <a:srgbClr val="222222"/>
                </a:solidFill>
                <a:latin typeface="Arial" panose="020B0604020202020204" pitchFamily="34" charset="0"/>
              </a:rPr>
              <a:t> </a:t>
            </a:r>
            <a:r>
              <a:rPr lang="es-MX" sz="1400" b="1" i="1" dirty="0" err="1">
                <a:solidFill>
                  <a:srgbClr val="222222"/>
                </a:solidFill>
                <a:latin typeface="Arial" panose="020B0604020202020204" pitchFamily="34" charset="0"/>
              </a:rPr>
              <a:t>BioDiversity</a:t>
            </a:r>
            <a:r>
              <a:rPr lang="es-MX" sz="1400" dirty="0">
                <a:solidFill>
                  <a:srgbClr val="222222"/>
                </a:solidFill>
                <a:latin typeface="Arial" panose="020B0604020202020204" pitchFamily="34" charset="0"/>
              </a:rPr>
              <a:t>, convocada por </a:t>
            </a:r>
            <a:r>
              <a:rPr lang="es-MX" sz="1400" b="1" dirty="0" smtClean="0">
                <a:solidFill>
                  <a:srgbClr val="222222"/>
                </a:solidFill>
                <a:latin typeface="Arial" panose="020B0604020202020204" pitchFamily="34" charset="0"/>
              </a:rPr>
              <a:t>Walter G. Rosen </a:t>
            </a:r>
          </a:p>
        </p:txBody>
      </p:sp>
      <p:sp>
        <p:nvSpPr>
          <p:cNvPr id="14" name="CuadroTexto 13"/>
          <p:cNvSpPr txBox="1"/>
          <p:nvPr/>
        </p:nvSpPr>
        <p:spPr>
          <a:xfrm>
            <a:off x="8442839" y="6490404"/>
            <a:ext cx="792088" cy="369332"/>
          </a:xfrm>
          <a:prstGeom prst="rect">
            <a:avLst/>
          </a:prstGeom>
          <a:noFill/>
        </p:spPr>
        <p:txBody>
          <a:bodyPr wrap="square" rtlCol="0">
            <a:spAutoFit/>
          </a:bodyPr>
          <a:lstStyle/>
          <a:p>
            <a:r>
              <a:rPr lang="es-MX" dirty="0" smtClean="0"/>
              <a:t>3/27</a:t>
            </a:r>
            <a:endParaRPr lang="es-MX" dirty="0"/>
          </a:p>
        </p:txBody>
      </p:sp>
    </p:spTree>
    <p:extLst>
      <p:ext uri="{BB962C8B-B14F-4D97-AF65-F5344CB8AC3E}">
        <p14:creationId xmlns:p14="http://schemas.microsoft.com/office/powerpoint/2010/main" val="4155619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990850" y="526973"/>
            <a:ext cx="6153150" cy="1015663"/>
          </a:xfrm>
          <a:prstGeom prst="rect">
            <a:avLst/>
          </a:prstGeom>
          <a:solidFill>
            <a:srgbClr val="FFFF99"/>
          </a:solidFill>
        </p:spPr>
        <p:txBody>
          <a:bodyPr wrap="square" rtlCol="0">
            <a:spAutoFit/>
          </a:bodyPr>
          <a:lstStyle/>
          <a:p>
            <a:pPr>
              <a:lnSpc>
                <a:spcPts val="2400"/>
              </a:lnSpc>
            </a:pPr>
            <a:r>
              <a:rPr lang="es-MX" dirty="0" smtClean="0">
                <a:latin typeface="Arial" panose="020B0604020202020204" pitchFamily="34" charset="0"/>
                <a:cs typeface="Arial" panose="020B0604020202020204" pitchFamily="34" charset="0"/>
              </a:rPr>
              <a:t>El </a:t>
            </a:r>
            <a:r>
              <a:rPr lang="es-MX" b="1" dirty="0" smtClean="0">
                <a:latin typeface="Arial" panose="020B0604020202020204" pitchFamily="34" charset="0"/>
                <a:cs typeface="Arial" panose="020B0604020202020204" pitchFamily="34" charset="0"/>
              </a:rPr>
              <a:t>equilibrio perfecto </a:t>
            </a:r>
            <a:r>
              <a:rPr lang="es-MX" dirty="0" smtClean="0">
                <a:latin typeface="Arial" panose="020B0604020202020204" pitchFamily="34" charset="0"/>
                <a:cs typeface="Arial" panose="020B0604020202020204" pitchFamily="34" charset="0"/>
              </a:rPr>
              <a:t>entre la atmósfera, la corteza, el manto superior y el inferior, el núcleo externo y el interno, </a:t>
            </a:r>
            <a:r>
              <a:rPr lang="es-MX" b="1" dirty="0" smtClean="0">
                <a:latin typeface="Arial" panose="020B0604020202020204" pitchFamily="34" charset="0"/>
                <a:cs typeface="Arial" panose="020B0604020202020204" pitchFamily="34" charset="0"/>
              </a:rPr>
              <a:t>permiten la vida </a:t>
            </a:r>
            <a:r>
              <a:rPr lang="es-MX" dirty="0" smtClean="0">
                <a:latin typeface="Arial" panose="020B0604020202020204" pitchFamily="34" charset="0"/>
                <a:cs typeface="Arial" panose="020B0604020202020204" pitchFamily="34" charset="0"/>
              </a:rPr>
              <a:t>tal y como se conoce hoy en día</a:t>
            </a:r>
            <a:r>
              <a:rPr lang="es-MX" b="1" dirty="0" smtClean="0">
                <a:latin typeface="Arial" panose="020B0604020202020204" pitchFamily="34" charset="0"/>
                <a:cs typeface="Arial" panose="020B0604020202020204" pitchFamily="34" charset="0"/>
              </a:rPr>
              <a:t>. </a:t>
            </a:r>
            <a:endParaRPr lang="es-MX" b="1" dirty="0">
              <a:latin typeface="Arial" panose="020B0604020202020204" pitchFamily="34" charset="0"/>
              <a:cs typeface="Arial" panose="020B0604020202020204" pitchFamily="34" charset="0"/>
            </a:endParaRPr>
          </a:p>
        </p:txBody>
      </p:sp>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15" y="745140"/>
            <a:ext cx="2832174" cy="2141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mimagnetoterapia.com/espectr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3486"/>
            <a:ext cx="5629275" cy="3340709"/>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1818809" y="1095143"/>
            <a:ext cx="1073709" cy="307777"/>
          </a:xfrm>
          <a:prstGeom prst="rect">
            <a:avLst/>
          </a:prstGeom>
          <a:solidFill>
            <a:schemeClr val="tx1"/>
          </a:solidFill>
        </p:spPr>
        <p:txBody>
          <a:bodyPr wrap="square" rtlCol="0">
            <a:spAutoFit/>
          </a:bodyPr>
          <a:lstStyle/>
          <a:p>
            <a:r>
              <a:rPr lang="es-MX" sz="1400" dirty="0" smtClean="0">
                <a:solidFill>
                  <a:schemeClr val="bg1"/>
                </a:solidFill>
              </a:rPr>
              <a:t>Ultravioleta </a:t>
            </a:r>
            <a:endParaRPr lang="es-MX" sz="1400" dirty="0">
              <a:solidFill>
                <a:schemeClr val="bg1"/>
              </a:solidFill>
            </a:endParaRPr>
          </a:p>
        </p:txBody>
      </p:sp>
      <p:sp>
        <p:nvSpPr>
          <p:cNvPr id="7" name="CuadroTexto 6"/>
          <p:cNvSpPr txBox="1"/>
          <p:nvPr/>
        </p:nvSpPr>
        <p:spPr>
          <a:xfrm>
            <a:off x="1965954" y="1814594"/>
            <a:ext cx="955139" cy="307777"/>
          </a:xfrm>
          <a:prstGeom prst="rect">
            <a:avLst/>
          </a:prstGeom>
          <a:solidFill>
            <a:schemeClr val="tx1"/>
          </a:solidFill>
        </p:spPr>
        <p:txBody>
          <a:bodyPr wrap="square" rtlCol="0">
            <a:spAutoFit/>
          </a:bodyPr>
          <a:lstStyle/>
          <a:p>
            <a:r>
              <a:rPr lang="es-MX" sz="1400" dirty="0" smtClean="0">
                <a:solidFill>
                  <a:schemeClr val="bg1"/>
                </a:solidFill>
              </a:rPr>
              <a:t>Luz visible </a:t>
            </a:r>
            <a:endParaRPr lang="es-MX" sz="1400" dirty="0">
              <a:solidFill>
                <a:schemeClr val="bg1"/>
              </a:solidFill>
            </a:endParaRPr>
          </a:p>
        </p:txBody>
      </p:sp>
      <p:sp>
        <p:nvSpPr>
          <p:cNvPr id="8" name="CuadroTexto 7"/>
          <p:cNvSpPr txBox="1"/>
          <p:nvPr/>
        </p:nvSpPr>
        <p:spPr>
          <a:xfrm>
            <a:off x="1666409" y="2250412"/>
            <a:ext cx="1073709" cy="307777"/>
          </a:xfrm>
          <a:prstGeom prst="rect">
            <a:avLst/>
          </a:prstGeom>
          <a:solidFill>
            <a:schemeClr val="tx1"/>
          </a:solidFill>
        </p:spPr>
        <p:txBody>
          <a:bodyPr wrap="square" rtlCol="0">
            <a:spAutoFit/>
          </a:bodyPr>
          <a:lstStyle/>
          <a:p>
            <a:r>
              <a:rPr lang="es-MX" sz="1400" dirty="0" smtClean="0">
                <a:solidFill>
                  <a:schemeClr val="bg1"/>
                </a:solidFill>
              </a:rPr>
              <a:t>Infrarrojos  </a:t>
            </a:r>
            <a:endParaRPr lang="es-MX" sz="1400" dirty="0">
              <a:solidFill>
                <a:schemeClr val="bg1"/>
              </a:solidFill>
            </a:endParaRPr>
          </a:p>
        </p:txBody>
      </p:sp>
      <p:sp>
        <p:nvSpPr>
          <p:cNvPr id="9" name="CuadroTexto 8"/>
          <p:cNvSpPr txBox="1"/>
          <p:nvPr/>
        </p:nvSpPr>
        <p:spPr>
          <a:xfrm>
            <a:off x="62889" y="2363320"/>
            <a:ext cx="851512" cy="523220"/>
          </a:xfrm>
          <a:prstGeom prst="rect">
            <a:avLst/>
          </a:prstGeom>
          <a:solidFill>
            <a:schemeClr val="tx1"/>
          </a:solidFill>
        </p:spPr>
        <p:txBody>
          <a:bodyPr wrap="square" rtlCol="0">
            <a:spAutoFit/>
          </a:bodyPr>
          <a:lstStyle/>
          <a:p>
            <a:r>
              <a:rPr lang="es-MX" sz="1400" dirty="0" smtClean="0">
                <a:solidFill>
                  <a:schemeClr val="bg1"/>
                </a:solidFill>
              </a:rPr>
              <a:t>Ondas de radio </a:t>
            </a:r>
            <a:endParaRPr lang="es-MX" sz="1400" dirty="0">
              <a:solidFill>
                <a:schemeClr val="bg1"/>
              </a:solidFill>
            </a:endParaRPr>
          </a:p>
        </p:txBody>
      </p:sp>
      <p:sp>
        <p:nvSpPr>
          <p:cNvPr id="4" name="CuadroTexto 3"/>
          <p:cNvSpPr txBox="1"/>
          <p:nvPr/>
        </p:nvSpPr>
        <p:spPr>
          <a:xfrm>
            <a:off x="2921094" y="1763155"/>
            <a:ext cx="6222906" cy="1200329"/>
          </a:xfrm>
          <a:prstGeom prst="rect">
            <a:avLst/>
          </a:prstGeom>
          <a:solidFill>
            <a:schemeClr val="tx1">
              <a:lumMod val="65000"/>
              <a:lumOff val="35000"/>
            </a:schemeClr>
          </a:solidFill>
        </p:spPr>
        <p:txBody>
          <a:bodyPr wrap="square" rtlCol="0">
            <a:spAutoFit/>
          </a:bodyPr>
          <a:lstStyle/>
          <a:p>
            <a:r>
              <a:rPr lang="es-MX" dirty="0" smtClean="0">
                <a:solidFill>
                  <a:schemeClr val="bg1"/>
                </a:solidFill>
                <a:latin typeface="Arial" panose="020B0604020202020204" pitchFamily="34" charset="0"/>
                <a:cs typeface="Arial" panose="020B0604020202020204" pitchFamily="34" charset="0"/>
              </a:rPr>
              <a:t>La atmósfera es la “envoltura” gaseosa que rodea el planeta. Comenzó a formarse hace unos 4,600 millones de años. Se trataba de una </a:t>
            </a:r>
            <a:r>
              <a:rPr lang="es-MX" dirty="0" err="1" smtClean="0">
                <a:solidFill>
                  <a:schemeClr val="bg1"/>
                </a:solidFill>
                <a:latin typeface="Arial" panose="020B0604020202020204" pitchFamily="34" charset="0"/>
                <a:cs typeface="Arial" panose="020B0604020202020204" pitchFamily="34" charset="0"/>
              </a:rPr>
              <a:t>atmófera</a:t>
            </a:r>
            <a:r>
              <a:rPr lang="es-MX" dirty="0" smtClean="0">
                <a:solidFill>
                  <a:schemeClr val="bg1"/>
                </a:solidFill>
                <a:latin typeface="Arial" panose="020B0604020202020204" pitchFamily="34" charset="0"/>
                <a:cs typeface="Arial" panose="020B0604020202020204" pitchFamily="34" charset="0"/>
              </a:rPr>
              <a:t> primitiva que ganó vapor de agua y otros gases liberados por actividad volcánica </a:t>
            </a:r>
            <a:endParaRPr lang="es-MX" dirty="0">
              <a:solidFill>
                <a:schemeClr val="bg1"/>
              </a:solidFill>
              <a:latin typeface="Arial" panose="020B0604020202020204" pitchFamily="34" charset="0"/>
              <a:cs typeface="Arial" panose="020B0604020202020204" pitchFamily="34" charset="0"/>
            </a:endParaRPr>
          </a:p>
        </p:txBody>
      </p:sp>
      <p:pic>
        <p:nvPicPr>
          <p:cNvPr id="11" name="Picture 2" descr="Resultado de imagen para la atmósfera"/>
          <p:cNvPicPr>
            <a:picLocks noChangeAspect="1" noChangeArrowheads="1"/>
          </p:cNvPicPr>
          <p:nvPr/>
        </p:nvPicPr>
        <p:blipFill rotWithShape="1">
          <a:blip r:embed="rId4">
            <a:extLst>
              <a:ext uri="{28A0092B-C50C-407E-A947-70E740481C1C}">
                <a14:useLocalDpi xmlns:a14="http://schemas.microsoft.com/office/drawing/2010/main" val="0"/>
              </a:ext>
            </a:extLst>
          </a:blip>
          <a:srcRect l="29818" t="50759" r="25728" b="4648"/>
          <a:stretch/>
        </p:blipFill>
        <p:spPr bwMode="auto">
          <a:xfrm>
            <a:off x="5783548" y="3212734"/>
            <a:ext cx="3187664" cy="239819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764084" y="5733256"/>
            <a:ext cx="3183227" cy="646331"/>
          </a:xfrm>
          <a:prstGeom prst="rect">
            <a:avLst/>
          </a:prstGeom>
          <a:solidFill>
            <a:schemeClr val="bg1">
              <a:lumMod val="95000"/>
            </a:schemeClr>
          </a:solidFill>
        </p:spPr>
        <p:txBody>
          <a:bodyPr wrap="square" rtlCol="0">
            <a:spAutoFit/>
          </a:bodyPr>
          <a:lstStyle/>
          <a:p>
            <a:r>
              <a:rPr lang="es-MX" i="1" dirty="0" smtClean="0">
                <a:latin typeface="Arial" panose="020B0604020202020204" pitchFamily="34" charset="0"/>
                <a:cs typeface="Arial" panose="020B0604020202020204" pitchFamily="34" charset="0"/>
              </a:rPr>
              <a:t>La geología y a biodiversidad no tienen fronteras</a:t>
            </a:r>
            <a:endParaRPr lang="es-MX" i="1" dirty="0">
              <a:latin typeface="Arial" panose="020B0604020202020204" pitchFamily="34" charset="0"/>
              <a:cs typeface="Arial" panose="020B0604020202020204" pitchFamily="34" charset="0"/>
            </a:endParaRPr>
          </a:p>
        </p:txBody>
      </p:sp>
      <p:sp>
        <p:nvSpPr>
          <p:cNvPr id="13" name="CuadroTexto 12"/>
          <p:cNvSpPr txBox="1"/>
          <p:nvPr/>
        </p:nvSpPr>
        <p:spPr>
          <a:xfrm>
            <a:off x="8364056" y="6501913"/>
            <a:ext cx="792088" cy="369332"/>
          </a:xfrm>
          <a:prstGeom prst="rect">
            <a:avLst/>
          </a:prstGeom>
          <a:noFill/>
        </p:spPr>
        <p:txBody>
          <a:bodyPr wrap="square" rtlCol="0">
            <a:spAutoFit/>
          </a:bodyPr>
          <a:lstStyle/>
          <a:p>
            <a:r>
              <a:rPr lang="es-MX" dirty="0"/>
              <a:t>4</a:t>
            </a:r>
            <a:r>
              <a:rPr lang="es-MX" dirty="0" smtClean="0"/>
              <a:t>/27</a:t>
            </a:r>
            <a:endParaRPr lang="es-MX" dirty="0"/>
          </a:p>
        </p:txBody>
      </p:sp>
    </p:spTree>
    <p:extLst>
      <p:ext uri="{BB962C8B-B14F-4D97-AF65-F5344CB8AC3E}">
        <p14:creationId xmlns:p14="http://schemas.microsoft.com/office/powerpoint/2010/main" val="334156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mail.colonial.net/~hkaiter/earth_science_images/ap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8984"/>
            <a:ext cx="3559063" cy="231010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geomaps.wr.usgs.gov/parks/pltec/PSwaveEarthInteri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6" y="3294668"/>
            <a:ext cx="3530260" cy="340281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eespinosa\Pictures\platetectonic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724" y="2178374"/>
            <a:ext cx="5060996" cy="4521155"/>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2575912" y="617997"/>
            <a:ext cx="6568088" cy="646331"/>
          </a:xfrm>
          <a:prstGeom prst="rect">
            <a:avLst/>
          </a:prstGeom>
          <a:solidFill>
            <a:srgbClr val="FFFF99"/>
          </a:solidFill>
        </p:spPr>
        <p:txBody>
          <a:bodyPr wrap="square" rtlCol="0">
            <a:spAutoFit/>
          </a:bodyPr>
          <a:lstStyle/>
          <a:p>
            <a:r>
              <a:rPr lang="es-MX" dirty="0" smtClean="0">
                <a:latin typeface="Arial" panose="020B0604020202020204" pitchFamily="34" charset="0"/>
                <a:cs typeface="Arial" panose="020B0604020202020204" pitchFamily="34" charset="0"/>
              </a:rPr>
              <a:t>En la actualidad, la corteza terrestre sólida tiene espesor de ¿50-60-70 km? Podría ser, en algunos casos, hasta de 100 km </a:t>
            </a:r>
            <a:endParaRPr lang="es-MX" dirty="0">
              <a:latin typeface="Arial" panose="020B0604020202020204" pitchFamily="34" charset="0"/>
              <a:cs typeface="Arial" panose="020B0604020202020204" pitchFamily="34" charset="0"/>
            </a:endParaRPr>
          </a:p>
        </p:txBody>
      </p:sp>
      <p:sp>
        <p:nvSpPr>
          <p:cNvPr id="4" name="3 CuadroTexto"/>
          <p:cNvSpPr txBox="1"/>
          <p:nvPr/>
        </p:nvSpPr>
        <p:spPr>
          <a:xfrm>
            <a:off x="5245364" y="2061640"/>
            <a:ext cx="1338370" cy="338554"/>
          </a:xfrm>
          <a:prstGeom prst="rect">
            <a:avLst/>
          </a:prstGeom>
          <a:solidFill>
            <a:srgbClr val="FFCCFF"/>
          </a:solidFill>
        </p:spPr>
        <p:txBody>
          <a:bodyPr wrap="square" rtlCol="0">
            <a:spAutoFit/>
          </a:bodyPr>
          <a:lstStyle/>
          <a:p>
            <a:r>
              <a:rPr lang="es-MX" sz="1600" dirty="0" smtClean="0">
                <a:latin typeface="Arial" panose="020B0604020202020204" pitchFamily="34" charset="0"/>
                <a:cs typeface="Arial" panose="020B0604020202020204" pitchFamily="34" charset="0"/>
              </a:rPr>
              <a:t>Subducción </a:t>
            </a:r>
            <a:endParaRPr lang="es-MX" sz="1600" dirty="0">
              <a:latin typeface="Arial" panose="020B0604020202020204" pitchFamily="34" charset="0"/>
              <a:cs typeface="Arial" panose="020B0604020202020204" pitchFamily="34" charset="0"/>
            </a:endParaRPr>
          </a:p>
        </p:txBody>
      </p:sp>
      <p:sp>
        <p:nvSpPr>
          <p:cNvPr id="7" name="6 CuadroTexto"/>
          <p:cNvSpPr txBox="1"/>
          <p:nvPr/>
        </p:nvSpPr>
        <p:spPr>
          <a:xfrm>
            <a:off x="6735453" y="2119465"/>
            <a:ext cx="1396676" cy="830997"/>
          </a:xfrm>
          <a:prstGeom prst="rect">
            <a:avLst/>
          </a:prstGeom>
          <a:solidFill>
            <a:srgbClr val="FFCCFF"/>
          </a:solidFill>
        </p:spPr>
        <p:txBody>
          <a:bodyPr wrap="square" rtlCol="0">
            <a:spAutoFit/>
          </a:bodyPr>
          <a:lstStyle/>
          <a:p>
            <a:r>
              <a:rPr lang="es-MX" sz="1600" dirty="0" smtClean="0">
                <a:latin typeface="Arial" panose="020B0604020202020204" pitchFamily="34" charset="0"/>
                <a:cs typeface="Arial" panose="020B0604020202020204" pitchFamily="34" charset="0"/>
              </a:rPr>
              <a:t>Corteza y litósfera </a:t>
            </a:r>
          </a:p>
          <a:p>
            <a:r>
              <a:rPr lang="es-MX" sz="1600" dirty="0" smtClean="0">
                <a:latin typeface="Arial" panose="020B0604020202020204" pitchFamily="34" charset="0"/>
                <a:cs typeface="Arial" panose="020B0604020202020204" pitchFamily="34" charset="0"/>
              </a:rPr>
              <a:t> </a:t>
            </a:r>
            <a:endParaRPr lang="es-MX" sz="1600" dirty="0">
              <a:latin typeface="Arial" panose="020B0604020202020204" pitchFamily="34" charset="0"/>
              <a:cs typeface="Arial" panose="020B0604020202020204" pitchFamily="34" charset="0"/>
            </a:endParaRPr>
          </a:p>
        </p:txBody>
      </p:sp>
      <p:sp>
        <p:nvSpPr>
          <p:cNvPr id="8" name="7 CuadroTexto"/>
          <p:cNvSpPr txBox="1"/>
          <p:nvPr/>
        </p:nvSpPr>
        <p:spPr>
          <a:xfrm>
            <a:off x="8002430" y="3251930"/>
            <a:ext cx="859073" cy="646331"/>
          </a:xfrm>
          <a:prstGeom prst="rect">
            <a:avLst/>
          </a:prstGeom>
          <a:solidFill>
            <a:srgbClr val="FFCCFF"/>
          </a:solidFill>
        </p:spPr>
        <p:txBody>
          <a:bodyPr wrap="square" rtlCol="0">
            <a:spAutoFit/>
          </a:bodyPr>
          <a:lstStyle/>
          <a:p>
            <a:r>
              <a:rPr lang="es-MX" sz="1200" dirty="0" smtClean="0">
                <a:latin typeface="Arial" panose="020B0604020202020204" pitchFamily="34" charset="0"/>
                <a:cs typeface="Arial" panose="020B0604020202020204" pitchFamily="34" charset="0"/>
              </a:rPr>
              <a:t>Cordillera meso-oceánica  </a:t>
            </a:r>
            <a:endParaRPr lang="es-MX" sz="1200" dirty="0">
              <a:latin typeface="Arial" panose="020B0604020202020204" pitchFamily="34" charset="0"/>
              <a:cs typeface="Arial" panose="020B0604020202020204" pitchFamily="34" charset="0"/>
            </a:endParaRPr>
          </a:p>
        </p:txBody>
      </p:sp>
      <p:sp>
        <p:nvSpPr>
          <p:cNvPr id="9" name="8 CuadroTexto"/>
          <p:cNvSpPr txBox="1"/>
          <p:nvPr/>
        </p:nvSpPr>
        <p:spPr>
          <a:xfrm>
            <a:off x="8431966" y="4058627"/>
            <a:ext cx="755576" cy="461665"/>
          </a:xfrm>
          <a:prstGeom prst="rect">
            <a:avLst/>
          </a:prstGeom>
          <a:solidFill>
            <a:srgbClr val="FFCCFF"/>
          </a:solidFill>
        </p:spPr>
        <p:txBody>
          <a:bodyPr wrap="square" rtlCol="0">
            <a:spAutoFit/>
          </a:bodyPr>
          <a:lstStyle/>
          <a:p>
            <a:r>
              <a:rPr lang="es-MX" sz="1200" dirty="0" smtClean="0">
                <a:latin typeface="Arial" panose="020B0604020202020204" pitchFamily="34" charset="0"/>
                <a:cs typeface="Arial" panose="020B0604020202020204" pitchFamily="34" charset="0"/>
              </a:rPr>
              <a:t>Manto superior</a:t>
            </a:r>
            <a:endParaRPr lang="es-MX" sz="1200" dirty="0">
              <a:latin typeface="Arial" panose="020B0604020202020204" pitchFamily="34" charset="0"/>
              <a:cs typeface="Arial" panose="020B0604020202020204" pitchFamily="34" charset="0"/>
            </a:endParaRPr>
          </a:p>
        </p:txBody>
      </p:sp>
      <p:sp>
        <p:nvSpPr>
          <p:cNvPr id="10" name="9 CuadroTexto"/>
          <p:cNvSpPr txBox="1"/>
          <p:nvPr/>
        </p:nvSpPr>
        <p:spPr>
          <a:xfrm>
            <a:off x="6517340" y="4540711"/>
            <a:ext cx="1636545" cy="646331"/>
          </a:xfrm>
          <a:prstGeom prst="rect">
            <a:avLst/>
          </a:prstGeom>
          <a:solidFill>
            <a:srgbClr val="FFCCFF"/>
          </a:solidFill>
        </p:spPr>
        <p:txBody>
          <a:bodyPr wrap="square" rtlCol="0">
            <a:spAutoFit/>
          </a:bodyPr>
          <a:lstStyle/>
          <a:p>
            <a:r>
              <a:rPr lang="es-MX" sz="1200" dirty="0" smtClean="0"/>
              <a:t>Zona de transición. Fuente de magmas basálticos  </a:t>
            </a:r>
            <a:endParaRPr lang="es-MX" sz="1200" dirty="0"/>
          </a:p>
        </p:txBody>
      </p:sp>
      <p:sp>
        <p:nvSpPr>
          <p:cNvPr id="5" name="4 CuadroTexto"/>
          <p:cNvSpPr txBox="1"/>
          <p:nvPr/>
        </p:nvSpPr>
        <p:spPr>
          <a:xfrm>
            <a:off x="4376954" y="1388591"/>
            <a:ext cx="2341339" cy="584775"/>
          </a:xfrm>
          <a:prstGeom prst="rect">
            <a:avLst/>
          </a:prstGeom>
          <a:solidFill>
            <a:srgbClr val="B0DD7F"/>
          </a:solidFill>
        </p:spPr>
        <p:txBody>
          <a:bodyPr wrap="square" rtlCol="0">
            <a:spAutoFit/>
          </a:bodyPr>
          <a:lstStyle/>
          <a:p>
            <a:pPr algn="ctr"/>
            <a:r>
              <a:rPr lang="es-MX" sz="1600" dirty="0" smtClean="0">
                <a:latin typeface="Arial" panose="020B0604020202020204" pitchFamily="34" charset="0"/>
                <a:cs typeface="Arial" panose="020B0604020202020204" pitchFamily="34" charset="0"/>
              </a:rPr>
              <a:t>100/12,756 = 0.008% </a:t>
            </a:r>
          </a:p>
          <a:p>
            <a:pPr algn="ctr"/>
            <a:r>
              <a:rPr lang="es-MX" sz="1600" dirty="0" smtClean="0">
                <a:latin typeface="Arial" panose="020B0604020202020204" pitchFamily="34" charset="0"/>
                <a:cs typeface="Arial" panose="020B0604020202020204" pitchFamily="34" charset="0"/>
              </a:rPr>
              <a:t>del total del volumen </a:t>
            </a:r>
            <a:endParaRPr lang="es-MX" sz="1600" dirty="0">
              <a:latin typeface="Arial" panose="020B0604020202020204" pitchFamily="34" charset="0"/>
              <a:cs typeface="Arial" panose="020B0604020202020204" pitchFamily="34" charset="0"/>
            </a:endParaRPr>
          </a:p>
        </p:txBody>
      </p:sp>
      <p:sp>
        <p:nvSpPr>
          <p:cNvPr id="6" name="CuadroTexto 5"/>
          <p:cNvSpPr txBox="1"/>
          <p:nvPr/>
        </p:nvSpPr>
        <p:spPr>
          <a:xfrm>
            <a:off x="2126436" y="3281376"/>
            <a:ext cx="1386675" cy="584775"/>
          </a:xfrm>
          <a:prstGeom prst="rect">
            <a:avLst/>
          </a:prstGeom>
          <a:solidFill>
            <a:schemeClr val="bg1"/>
          </a:solidFill>
        </p:spPr>
        <p:txBody>
          <a:bodyPr wrap="square" rtlCol="0">
            <a:spAutoFit/>
          </a:bodyPr>
          <a:lstStyle/>
          <a:p>
            <a:r>
              <a:rPr lang="es-MX" sz="800" dirty="0" smtClean="0"/>
              <a:t>Los temblores generan ondas de energía que se propagan por la corteza sólida  </a:t>
            </a:r>
            <a:endParaRPr lang="es-MX" sz="800" dirty="0"/>
          </a:p>
        </p:txBody>
      </p:sp>
      <p:sp>
        <p:nvSpPr>
          <p:cNvPr id="15" name="CuadroTexto 14"/>
          <p:cNvSpPr txBox="1"/>
          <p:nvPr/>
        </p:nvSpPr>
        <p:spPr>
          <a:xfrm>
            <a:off x="874646" y="3179465"/>
            <a:ext cx="1203309" cy="307777"/>
          </a:xfrm>
          <a:prstGeom prst="rect">
            <a:avLst/>
          </a:prstGeom>
          <a:solidFill>
            <a:schemeClr val="bg1"/>
          </a:solidFill>
        </p:spPr>
        <p:txBody>
          <a:bodyPr wrap="square" rtlCol="0">
            <a:spAutoFit/>
          </a:bodyPr>
          <a:lstStyle/>
          <a:p>
            <a:r>
              <a:rPr lang="es-MX" sz="1400" b="1" dirty="0" smtClean="0">
                <a:solidFill>
                  <a:srgbClr val="FF0000"/>
                </a:solidFill>
              </a:rPr>
              <a:t>Terremoto </a:t>
            </a:r>
            <a:endParaRPr lang="es-MX" sz="1400" b="1" dirty="0">
              <a:solidFill>
                <a:srgbClr val="FF0000"/>
              </a:solidFill>
            </a:endParaRPr>
          </a:p>
        </p:txBody>
      </p:sp>
      <p:sp>
        <p:nvSpPr>
          <p:cNvPr id="16" name="CuadroTexto 15"/>
          <p:cNvSpPr txBox="1"/>
          <p:nvPr/>
        </p:nvSpPr>
        <p:spPr>
          <a:xfrm>
            <a:off x="2797235" y="2677839"/>
            <a:ext cx="887430" cy="338554"/>
          </a:xfrm>
          <a:prstGeom prst="rect">
            <a:avLst/>
          </a:prstGeom>
          <a:solidFill>
            <a:schemeClr val="bg1"/>
          </a:solidFill>
        </p:spPr>
        <p:txBody>
          <a:bodyPr wrap="square" rtlCol="0">
            <a:spAutoFit/>
          </a:bodyPr>
          <a:lstStyle/>
          <a:p>
            <a:r>
              <a:rPr lang="es-MX" sz="1600" dirty="0" smtClean="0"/>
              <a:t>Núcleo </a:t>
            </a:r>
            <a:endParaRPr lang="es-MX" sz="1600" dirty="0"/>
          </a:p>
        </p:txBody>
      </p:sp>
      <p:sp>
        <p:nvSpPr>
          <p:cNvPr id="17" name="CuadroTexto 16"/>
          <p:cNvSpPr txBox="1"/>
          <p:nvPr/>
        </p:nvSpPr>
        <p:spPr>
          <a:xfrm>
            <a:off x="3022213" y="1982695"/>
            <a:ext cx="841762" cy="338554"/>
          </a:xfrm>
          <a:prstGeom prst="rect">
            <a:avLst/>
          </a:prstGeom>
          <a:solidFill>
            <a:schemeClr val="bg1"/>
          </a:solidFill>
        </p:spPr>
        <p:txBody>
          <a:bodyPr wrap="square" rtlCol="0">
            <a:spAutoFit/>
          </a:bodyPr>
          <a:lstStyle/>
          <a:p>
            <a:r>
              <a:rPr lang="es-MX" sz="1600" dirty="0" smtClean="0"/>
              <a:t>Manto </a:t>
            </a:r>
            <a:endParaRPr lang="es-MX" sz="1600" dirty="0"/>
          </a:p>
        </p:txBody>
      </p:sp>
      <p:sp>
        <p:nvSpPr>
          <p:cNvPr id="20" name="CuadroTexto 19"/>
          <p:cNvSpPr txBox="1"/>
          <p:nvPr/>
        </p:nvSpPr>
        <p:spPr>
          <a:xfrm>
            <a:off x="2842903" y="1456828"/>
            <a:ext cx="841762" cy="338554"/>
          </a:xfrm>
          <a:prstGeom prst="rect">
            <a:avLst/>
          </a:prstGeom>
          <a:solidFill>
            <a:schemeClr val="bg1"/>
          </a:solidFill>
        </p:spPr>
        <p:txBody>
          <a:bodyPr wrap="square" rtlCol="0">
            <a:spAutoFit/>
          </a:bodyPr>
          <a:lstStyle/>
          <a:p>
            <a:r>
              <a:rPr lang="es-MX" sz="1600" dirty="0" smtClean="0"/>
              <a:t>Corteza  </a:t>
            </a:r>
            <a:endParaRPr lang="es-MX" sz="1600" dirty="0"/>
          </a:p>
        </p:txBody>
      </p:sp>
      <p:sp>
        <p:nvSpPr>
          <p:cNvPr id="21" name="CuadroTexto 20"/>
          <p:cNvSpPr txBox="1"/>
          <p:nvPr/>
        </p:nvSpPr>
        <p:spPr>
          <a:xfrm>
            <a:off x="1804987" y="1050037"/>
            <a:ext cx="830263" cy="338554"/>
          </a:xfrm>
          <a:prstGeom prst="rect">
            <a:avLst/>
          </a:prstGeom>
          <a:solidFill>
            <a:schemeClr val="bg1"/>
          </a:solidFill>
        </p:spPr>
        <p:txBody>
          <a:bodyPr wrap="square" rtlCol="0">
            <a:spAutoFit/>
          </a:bodyPr>
          <a:lstStyle/>
          <a:p>
            <a:r>
              <a:rPr lang="es-MX" sz="1600" dirty="0" smtClean="0"/>
              <a:t>Pulpa </a:t>
            </a:r>
            <a:endParaRPr lang="es-MX" sz="1600" dirty="0"/>
          </a:p>
        </p:txBody>
      </p:sp>
      <p:cxnSp>
        <p:nvCxnSpPr>
          <p:cNvPr id="12" name="Conector recto 11"/>
          <p:cNvCxnSpPr/>
          <p:nvPr/>
        </p:nvCxnSpPr>
        <p:spPr>
          <a:xfrm flipH="1">
            <a:off x="2842903" y="1674572"/>
            <a:ext cx="128897" cy="136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uadroTexto 26"/>
          <p:cNvSpPr txBox="1"/>
          <p:nvPr/>
        </p:nvSpPr>
        <p:spPr>
          <a:xfrm>
            <a:off x="697493" y="2342438"/>
            <a:ext cx="841762" cy="338554"/>
          </a:xfrm>
          <a:prstGeom prst="rect">
            <a:avLst/>
          </a:prstGeom>
          <a:solidFill>
            <a:schemeClr val="bg1"/>
          </a:solidFill>
        </p:spPr>
        <p:txBody>
          <a:bodyPr wrap="square" rtlCol="0">
            <a:spAutoFit/>
          </a:bodyPr>
          <a:lstStyle/>
          <a:p>
            <a:r>
              <a:rPr lang="es-MX" sz="1600" dirty="0" smtClean="0"/>
              <a:t>Cáscara </a:t>
            </a:r>
            <a:endParaRPr lang="es-MX" sz="1600" dirty="0"/>
          </a:p>
        </p:txBody>
      </p:sp>
      <p:cxnSp>
        <p:nvCxnSpPr>
          <p:cNvPr id="24" name="Conector recto 23"/>
          <p:cNvCxnSpPr>
            <a:stCxn id="21" idx="2"/>
          </p:cNvCxnSpPr>
          <p:nvPr/>
        </p:nvCxnSpPr>
        <p:spPr>
          <a:xfrm>
            <a:off x="2220119" y="1388591"/>
            <a:ext cx="177896" cy="22883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uadroTexto 27"/>
          <p:cNvSpPr txBox="1"/>
          <p:nvPr/>
        </p:nvSpPr>
        <p:spPr>
          <a:xfrm>
            <a:off x="2398015" y="1356841"/>
            <a:ext cx="162313" cy="122709"/>
          </a:xfrm>
          <a:prstGeom prst="rect">
            <a:avLst/>
          </a:prstGeom>
          <a:solidFill>
            <a:schemeClr val="bg1"/>
          </a:solidFill>
        </p:spPr>
        <p:txBody>
          <a:bodyPr wrap="square" rtlCol="0">
            <a:spAutoFit/>
          </a:bodyPr>
          <a:lstStyle/>
          <a:p>
            <a:endParaRPr lang="es-MX" dirty="0"/>
          </a:p>
        </p:txBody>
      </p:sp>
      <p:sp>
        <p:nvSpPr>
          <p:cNvPr id="33" name="9 CuadroTexto"/>
          <p:cNvSpPr txBox="1"/>
          <p:nvPr/>
        </p:nvSpPr>
        <p:spPr>
          <a:xfrm>
            <a:off x="5096276" y="5293208"/>
            <a:ext cx="1315157" cy="461665"/>
          </a:xfrm>
          <a:prstGeom prst="rect">
            <a:avLst/>
          </a:prstGeom>
          <a:solidFill>
            <a:srgbClr val="FFCCFF"/>
          </a:solidFill>
        </p:spPr>
        <p:txBody>
          <a:bodyPr wrap="square" rtlCol="0">
            <a:spAutoFit/>
          </a:bodyPr>
          <a:lstStyle/>
          <a:p>
            <a:r>
              <a:rPr lang="es-MX" sz="1200" dirty="0" smtClean="0"/>
              <a:t>Núcleo externo fundido </a:t>
            </a:r>
            <a:endParaRPr lang="es-MX" sz="1200" dirty="0"/>
          </a:p>
        </p:txBody>
      </p:sp>
      <p:sp>
        <p:nvSpPr>
          <p:cNvPr id="34" name="9 CuadroTexto"/>
          <p:cNvSpPr txBox="1"/>
          <p:nvPr/>
        </p:nvSpPr>
        <p:spPr>
          <a:xfrm>
            <a:off x="4695783" y="6102467"/>
            <a:ext cx="1315157" cy="461665"/>
          </a:xfrm>
          <a:prstGeom prst="rect">
            <a:avLst/>
          </a:prstGeom>
          <a:solidFill>
            <a:srgbClr val="FFCCFF"/>
          </a:solidFill>
        </p:spPr>
        <p:txBody>
          <a:bodyPr wrap="square" rtlCol="0">
            <a:spAutoFit/>
          </a:bodyPr>
          <a:lstStyle/>
          <a:p>
            <a:r>
              <a:rPr lang="es-MX" sz="1200" dirty="0" smtClean="0"/>
              <a:t>Núcleo interno sólido </a:t>
            </a:r>
            <a:endParaRPr lang="es-MX" sz="1200" dirty="0"/>
          </a:p>
        </p:txBody>
      </p:sp>
      <p:sp>
        <p:nvSpPr>
          <p:cNvPr id="35" name="9 CuadroTexto"/>
          <p:cNvSpPr txBox="1"/>
          <p:nvPr/>
        </p:nvSpPr>
        <p:spPr>
          <a:xfrm>
            <a:off x="4987692" y="3251930"/>
            <a:ext cx="1200458" cy="276999"/>
          </a:xfrm>
          <a:prstGeom prst="rect">
            <a:avLst/>
          </a:prstGeom>
          <a:solidFill>
            <a:srgbClr val="FFCCFF"/>
          </a:solidFill>
        </p:spPr>
        <p:txBody>
          <a:bodyPr wrap="square" rtlCol="0">
            <a:spAutoFit/>
          </a:bodyPr>
          <a:lstStyle/>
          <a:p>
            <a:r>
              <a:rPr lang="es-MX" sz="1200" dirty="0" smtClean="0"/>
              <a:t>Manto inferior </a:t>
            </a:r>
            <a:endParaRPr lang="es-MX" sz="1200" dirty="0"/>
          </a:p>
        </p:txBody>
      </p:sp>
      <p:sp>
        <p:nvSpPr>
          <p:cNvPr id="25" name="CuadroTexto 24"/>
          <p:cNvSpPr txBox="1"/>
          <p:nvPr/>
        </p:nvSpPr>
        <p:spPr>
          <a:xfrm>
            <a:off x="2417606" y="3922427"/>
            <a:ext cx="1095505" cy="584775"/>
          </a:xfrm>
          <a:prstGeom prst="rect">
            <a:avLst/>
          </a:prstGeom>
          <a:solidFill>
            <a:schemeClr val="bg1"/>
          </a:solidFill>
        </p:spPr>
        <p:txBody>
          <a:bodyPr wrap="square" rtlCol="0">
            <a:spAutoFit/>
          </a:bodyPr>
          <a:lstStyle/>
          <a:p>
            <a:r>
              <a:rPr lang="es-MX" sz="800" dirty="0" smtClean="0"/>
              <a:t>Cuando alcanzan una superficie líquida o parcialmente líquida, se refractan </a:t>
            </a:r>
            <a:endParaRPr lang="es-MX" sz="800" dirty="0"/>
          </a:p>
        </p:txBody>
      </p:sp>
      <p:sp>
        <p:nvSpPr>
          <p:cNvPr id="26" name="CuadroTexto 25"/>
          <p:cNvSpPr txBox="1"/>
          <p:nvPr/>
        </p:nvSpPr>
        <p:spPr>
          <a:xfrm>
            <a:off x="2434755" y="5224758"/>
            <a:ext cx="1003769" cy="830997"/>
          </a:xfrm>
          <a:prstGeom prst="rect">
            <a:avLst/>
          </a:prstGeom>
          <a:solidFill>
            <a:schemeClr val="bg1"/>
          </a:solidFill>
        </p:spPr>
        <p:txBody>
          <a:bodyPr wrap="square" rtlCol="0">
            <a:spAutoFit/>
          </a:bodyPr>
          <a:lstStyle/>
          <a:p>
            <a:endParaRPr lang="es-MX" sz="800" dirty="0" smtClean="0"/>
          </a:p>
          <a:p>
            <a:endParaRPr lang="es-MX" sz="800" dirty="0"/>
          </a:p>
          <a:p>
            <a:endParaRPr lang="es-MX" sz="800" dirty="0" smtClean="0"/>
          </a:p>
          <a:p>
            <a:endParaRPr lang="es-MX" sz="800" dirty="0"/>
          </a:p>
          <a:p>
            <a:endParaRPr lang="es-MX" sz="800" dirty="0" smtClean="0"/>
          </a:p>
          <a:p>
            <a:endParaRPr lang="es-MX" sz="800" dirty="0"/>
          </a:p>
        </p:txBody>
      </p:sp>
      <p:sp>
        <p:nvSpPr>
          <p:cNvPr id="29" name="CuadroTexto 28"/>
          <p:cNvSpPr txBox="1"/>
          <p:nvPr/>
        </p:nvSpPr>
        <p:spPr>
          <a:xfrm>
            <a:off x="2133135" y="5726298"/>
            <a:ext cx="367840" cy="461665"/>
          </a:xfrm>
          <a:prstGeom prst="rect">
            <a:avLst/>
          </a:prstGeom>
          <a:solidFill>
            <a:schemeClr val="bg1"/>
          </a:solidFill>
        </p:spPr>
        <p:txBody>
          <a:bodyPr wrap="square" rtlCol="0">
            <a:spAutoFit/>
          </a:bodyPr>
          <a:lstStyle/>
          <a:p>
            <a:endParaRPr lang="es-MX" sz="800" dirty="0" smtClean="0"/>
          </a:p>
          <a:p>
            <a:endParaRPr lang="es-MX" sz="800" dirty="0"/>
          </a:p>
          <a:p>
            <a:endParaRPr lang="es-MX" sz="800" dirty="0"/>
          </a:p>
        </p:txBody>
      </p:sp>
      <p:sp>
        <p:nvSpPr>
          <p:cNvPr id="2" name="CuadroTexto 1"/>
          <p:cNvSpPr txBox="1"/>
          <p:nvPr/>
        </p:nvSpPr>
        <p:spPr>
          <a:xfrm>
            <a:off x="7335" y="6042678"/>
            <a:ext cx="3797934" cy="830997"/>
          </a:xfrm>
          <a:prstGeom prst="rect">
            <a:avLst/>
          </a:prstGeom>
          <a:solidFill>
            <a:schemeClr val="bg1"/>
          </a:solidFill>
        </p:spPr>
        <p:txBody>
          <a:bodyPr wrap="square" rtlCol="0">
            <a:spAutoFit/>
          </a:bodyPr>
          <a:lstStyle/>
          <a:p>
            <a:r>
              <a:rPr lang="es-MX" sz="1200" dirty="0" smtClean="0"/>
              <a:t>Después de registrar numerosos temblores, los sismólogos estudian el comportamiento de las ondas que llegan a la superficie para “mirar” dentro del planeta. Han encontrado que el núcleo es sólido y el manto, líquido </a:t>
            </a:r>
            <a:endParaRPr lang="es-MX" sz="1200" dirty="0"/>
          </a:p>
        </p:txBody>
      </p:sp>
    </p:spTree>
    <p:extLst>
      <p:ext uri="{BB962C8B-B14F-4D97-AF65-F5344CB8AC3E}">
        <p14:creationId xmlns:p14="http://schemas.microsoft.com/office/powerpoint/2010/main" val="2865691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028" y="548680"/>
            <a:ext cx="9108504" cy="2862322"/>
          </a:xfrm>
          <a:prstGeom prst="rect">
            <a:avLst/>
          </a:prstGeom>
          <a:noFill/>
        </p:spPr>
        <p:txBody>
          <a:bodyPr wrap="square" rtlCol="0">
            <a:spAutoFit/>
          </a:bodyPr>
          <a:lstStyle/>
          <a:p>
            <a:pPr algn="ctr"/>
            <a:r>
              <a:rPr lang="es-MX" b="1" dirty="0" smtClean="0">
                <a:latin typeface="Arial" panose="020B0604020202020204" pitchFamily="34" charset="0"/>
                <a:cs typeface="Arial" panose="020B0604020202020204" pitchFamily="34" charset="0"/>
              </a:rPr>
              <a:t>La biodiversidad se encuentra estrechamente ligada a la evolución </a:t>
            </a:r>
          </a:p>
          <a:p>
            <a:pPr algn="ctr"/>
            <a:r>
              <a:rPr lang="es-MX" b="1" dirty="0" smtClean="0">
                <a:latin typeface="Arial" panose="020B0604020202020204" pitchFamily="34" charset="0"/>
                <a:cs typeface="Arial" panose="020B0604020202020204" pitchFamily="34" charset="0"/>
              </a:rPr>
              <a:t>geológica-tectónica del planeta. </a:t>
            </a:r>
          </a:p>
          <a:p>
            <a:pPr algn="ctr"/>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La humanidad convive y comparte con múltiples especies, con una </a:t>
            </a:r>
            <a:r>
              <a:rPr lang="es-MX" b="1" dirty="0" smtClean="0">
                <a:latin typeface="Arial" panose="020B0604020202020204" pitchFamily="34" charset="0"/>
                <a:cs typeface="Arial" panose="020B0604020202020204" pitchFamily="34" charset="0"/>
              </a:rPr>
              <a:t>amplísima</a:t>
            </a:r>
            <a:r>
              <a:rPr lang="es-MX" dirty="0" smtClean="0">
                <a:latin typeface="Arial" panose="020B0604020202020204" pitchFamily="34" charset="0"/>
                <a:cs typeface="Arial" panose="020B0604020202020204" pitchFamily="34" charset="0"/>
              </a:rPr>
              <a:t> diversidad de especies vivientes, producto de la evolución. Por cierto, esa vida no es más que un suspiro si se toma en cuenta el tiempo geológico: </a:t>
            </a:r>
          </a:p>
          <a:p>
            <a:pPr algn="ctr"/>
            <a:endParaRPr lang="es-MX" dirty="0">
              <a:latin typeface="Arial" panose="020B0604020202020204" pitchFamily="34" charset="0"/>
              <a:cs typeface="Arial" panose="020B0604020202020204" pitchFamily="34" charset="0"/>
            </a:endParaRPr>
          </a:p>
          <a:p>
            <a:pPr algn="ctr"/>
            <a:r>
              <a:rPr lang="es-MX" dirty="0" smtClean="0">
                <a:latin typeface="Arial" panose="020B0604020202020204" pitchFamily="34" charset="0"/>
                <a:cs typeface="Arial" panose="020B0604020202020204" pitchFamily="34" charset="0"/>
              </a:rPr>
              <a:t>Edad de la Tierra: se estima en unos 4,500 millones de años, es decir, unos 45 millones de siglos.  </a:t>
            </a:r>
          </a:p>
          <a:p>
            <a:pPr algn="ctr"/>
            <a:endParaRPr lang="es-MX" dirty="0">
              <a:latin typeface="Arial" panose="020B0604020202020204" pitchFamily="34" charset="0"/>
              <a:cs typeface="Arial" panose="020B0604020202020204" pitchFamily="34" charset="0"/>
            </a:endParaRPr>
          </a:p>
        </p:txBody>
      </p:sp>
      <p:pic>
        <p:nvPicPr>
          <p:cNvPr id="3" name="Picture 4" descr="http://3.bp.blogspot.com/_gtq0TS73e1w/TNbqRU3tITI/AAAAAAAAAb8/MO8DPzhmM0U/s1600/evoluci%C3%B3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134003"/>
            <a:ext cx="4680520" cy="247583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233772" y="5721115"/>
            <a:ext cx="4572000" cy="923330"/>
          </a:xfrm>
          <a:prstGeom prst="rect">
            <a:avLst/>
          </a:prstGeom>
        </p:spPr>
        <p:txBody>
          <a:bodyPr>
            <a:spAutoFit/>
          </a:bodyPr>
          <a:lstStyle/>
          <a:p>
            <a:r>
              <a:rPr lang="es-MX" dirty="0">
                <a:latin typeface="Arial" panose="020B0604020202020204" pitchFamily="34" charset="0"/>
                <a:cs typeface="Arial" panose="020B0604020202020204" pitchFamily="34" charset="0"/>
              </a:rPr>
              <a:t>Evolución de </a:t>
            </a:r>
            <a:r>
              <a:rPr lang="es-MX" dirty="0" smtClean="0">
                <a:latin typeface="Arial" panose="020B0604020202020204" pitchFamily="34" charset="0"/>
                <a:cs typeface="Arial" panose="020B0604020202020204" pitchFamily="34" charset="0"/>
              </a:rPr>
              <a:t>la humanidad inicia hace </a:t>
            </a:r>
            <a:r>
              <a:rPr lang="es-MX" dirty="0">
                <a:latin typeface="Arial" panose="020B0604020202020204" pitchFamily="34" charset="0"/>
                <a:cs typeface="Arial" panose="020B0604020202020204" pitchFamily="34" charset="0"/>
              </a:rPr>
              <a:t>unos 50 mil años, es decir, unos 500 siglos. </a:t>
            </a:r>
            <a:r>
              <a:rPr lang="es-MX" dirty="0" smtClean="0">
                <a:latin typeface="Arial" panose="020B0604020202020204" pitchFamily="34" charset="0"/>
                <a:cs typeface="Arial" panose="020B0604020202020204" pitchFamily="34" charset="0"/>
              </a:rPr>
              <a:t> </a:t>
            </a:r>
            <a:endParaRPr lang="es-MX" dirty="0">
              <a:latin typeface="Arial" panose="020B0604020202020204" pitchFamily="34" charset="0"/>
              <a:cs typeface="Arial" panose="020B0604020202020204" pitchFamily="34" charset="0"/>
            </a:endParaRPr>
          </a:p>
        </p:txBody>
      </p:sp>
      <p:pic>
        <p:nvPicPr>
          <p:cNvPr id="6" name="Picture 4" descr="https://upload.wikimedia.org/wikipedia/commons/2/22/Positions_of_ancient_continents%2C_550_million_years_ago.jpg"/>
          <p:cNvPicPr>
            <a:picLocks noChangeAspect="1" noChangeArrowheads="1"/>
          </p:cNvPicPr>
          <p:nvPr/>
        </p:nvPicPr>
        <p:blipFill rotWithShape="1">
          <a:blip r:embed="rId3">
            <a:extLst>
              <a:ext uri="{28A0092B-C50C-407E-A947-70E740481C1C}">
                <a14:useLocalDpi xmlns:a14="http://schemas.microsoft.com/office/drawing/2010/main" val="0"/>
              </a:ext>
            </a:extLst>
          </a:blip>
          <a:srcRect l="5204" t="5269" r="5687" b="5465"/>
          <a:stretch/>
        </p:blipFill>
        <p:spPr bwMode="auto">
          <a:xfrm>
            <a:off x="5364088" y="2996952"/>
            <a:ext cx="3493025" cy="326335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8364056" y="6501913"/>
            <a:ext cx="792088" cy="369332"/>
          </a:xfrm>
          <a:prstGeom prst="rect">
            <a:avLst/>
          </a:prstGeom>
          <a:noFill/>
        </p:spPr>
        <p:txBody>
          <a:bodyPr wrap="square" rtlCol="0">
            <a:spAutoFit/>
          </a:bodyPr>
          <a:lstStyle/>
          <a:p>
            <a:r>
              <a:rPr lang="es-MX" dirty="0"/>
              <a:t>6</a:t>
            </a:r>
            <a:r>
              <a:rPr lang="es-MX" dirty="0" smtClean="0"/>
              <a:t>/27</a:t>
            </a:r>
            <a:endParaRPr lang="es-MX" dirty="0"/>
          </a:p>
        </p:txBody>
      </p:sp>
    </p:spTree>
    <p:extLst>
      <p:ext uri="{BB962C8B-B14F-4D97-AF65-F5344CB8AC3E}">
        <p14:creationId xmlns:p14="http://schemas.microsoft.com/office/powerpoint/2010/main" val="4146491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tectonica de placa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12652"/>
            <a:ext cx="4572000" cy="28601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1.bp.blogspot.com/-GCs1Z54_KfY/UCoIzrUHm7I/AAAAAAAAKLI/BGEklt2iG_E/s1600/Mid-ocean_ridge_topograph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899" y="3373930"/>
            <a:ext cx="3839124" cy="280423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Resultado de imagen para pangea evolucion en españ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023" y="2684914"/>
            <a:ext cx="5219977" cy="391907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5199321" y="627067"/>
            <a:ext cx="3944679" cy="1846659"/>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Hace unos 225 millones de años, los continentes volvieron a unirse, y casi de inmediato, nuevamente a derivar, a separarse, por efecto de la </a:t>
            </a:r>
          </a:p>
          <a:p>
            <a:endParaRPr lang="es-MX" dirty="0">
              <a:latin typeface="Arial" panose="020B0604020202020204" pitchFamily="34" charset="0"/>
              <a:cs typeface="Arial" panose="020B0604020202020204" pitchFamily="34" charset="0"/>
            </a:endParaRPr>
          </a:p>
          <a:p>
            <a:pPr algn="ctr"/>
            <a:r>
              <a:rPr lang="es-MX" sz="2400" b="1" dirty="0" smtClean="0">
                <a:solidFill>
                  <a:srgbClr val="FF0000"/>
                </a:solidFill>
                <a:latin typeface="Arial" panose="020B0604020202020204" pitchFamily="34" charset="0"/>
                <a:cs typeface="Arial" panose="020B0604020202020204" pitchFamily="34" charset="0"/>
              </a:rPr>
              <a:t>Tectónica de placas </a:t>
            </a:r>
            <a:endParaRPr lang="es-MX" sz="2400" b="1" dirty="0">
              <a:solidFill>
                <a:srgbClr val="FF0000"/>
              </a:solidFill>
              <a:latin typeface="Arial" panose="020B0604020202020204" pitchFamily="34" charset="0"/>
              <a:cs typeface="Arial" panose="020B0604020202020204" pitchFamily="34" charset="0"/>
            </a:endParaRPr>
          </a:p>
        </p:txBody>
      </p:sp>
      <p:sp>
        <p:nvSpPr>
          <p:cNvPr id="4" name="CuadroTexto 3"/>
          <p:cNvSpPr txBox="1"/>
          <p:nvPr/>
        </p:nvSpPr>
        <p:spPr>
          <a:xfrm>
            <a:off x="191305" y="6178161"/>
            <a:ext cx="3242931" cy="369332"/>
          </a:xfrm>
          <a:prstGeom prst="rect">
            <a:avLst/>
          </a:prstGeom>
          <a:noFill/>
        </p:spPr>
        <p:txBody>
          <a:bodyPr wrap="square" rtlCol="0">
            <a:spAutoFit/>
          </a:bodyPr>
          <a:lstStyle/>
          <a:p>
            <a:pPr algn="ctr"/>
            <a:r>
              <a:rPr lang="es-MX" dirty="0" smtClean="0">
                <a:latin typeface="Arial" panose="020B0604020202020204" pitchFamily="34" charset="0"/>
                <a:cs typeface="Arial" panose="020B0604020202020204" pitchFamily="34" charset="0"/>
              </a:rPr>
              <a:t>Mecanismo de dispersión </a:t>
            </a:r>
            <a:endParaRPr lang="es-MX" dirty="0">
              <a:latin typeface="Arial" panose="020B0604020202020204" pitchFamily="34" charset="0"/>
              <a:cs typeface="Arial" panose="020B0604020202020204" pitchFamily="34" charset="0"/>
            </a:endParaRPr>
          </a:p>
        </p:txBody>
      </p:sp>
      <p:sp>
        <p:nvSpPr>
          <p:cNvPr id="2" name="CuadroTexto 1"/>
          <p:cNvSpPr txBox="1"/>
          <p:nvPr/>
        </p:nvSpPr>
        <p:spPr>
          <a:xfrm>
            <a:off x="4162145" y="4369580"/>
            <a:ext cx="1609726" cy="338554"/>
          </a:xfrm>
          <a:prstGeom prst="rect">
            <a:avLst/>
          </a:prstGeom>
          <a:solidFill>
            <a:schemeClr val="bg1"/>
          </a:solidFill>
        </p:spPr>
        <p:txBody>
          <a:bodyPr wrap="square" rtlCol="0">
            <a:spAutoFit/>
          </a:bodyPr>
          <a:lstStyle/>
          <a:p>
            <a:r>
              <a:rPr lang="es-MX" sz="1600" dirty="0" smtClean="0"/>
              <a:t>Pérmico 225 Ma</a:t>
            </a:r>
            <a:endParaRPr lang="es-MX" sz="1600" dirty="0"/>
          </a:p>
        </p:txBody>
      </p:sp>
      <p:sp>
        <p:nvSpPr>
          <p:cNvPr id="9" name="CuadroTexto 8"/>
          <p:cNvSpPr txBox="1"/>
          <p:nvPr/>
        </p:nvSpPr>
        <p:spPr>
          <a:xfrm>
            <a:off x="5848209" y="4375356"/>
            <a:ext cx="1609726" cy="338554"/>
          </a:xfrm>
          <a:prstGeom prst="rect">
            <a:avLst/>
          </a:prstGeom>
          <a:solidFill>
            <a:schemeClr val="bg1"/>
          </a:solidFill>
        </p:spPr>
        <p:txBody>
          <a:bodyPr wrap="square" rtlCol="0">
            <a:spAutoFit/>
          </a:bodyPr>
          <a:lstStyle/>
          <a:p>
            <a:r>
              <a:rPr lang="es-MX" sz="1600" dirty="0" smtClean="0"/>
              <a:t>Triásico 200 Ma</a:t>
            </a:r>
            <a:endParaRPr lang="es-MX" sz="1600" dirty="0"/>
          </a:p>
        </p:txBody>
      </p:sp>
      <p:sp>
        <p:nvSpPr>
          <p:cNvPr id="10" name="CuadroTexto 9"/>
          <p:cNvSpPr txBox="1"/>
          <p:nvPr/>
        </p:nvSpPr>
        <p:spPr>
          <a:xfrm>
            <a:off x="4162145" y="4305897"/>
            <a:ext cx="1609726" cy="338554"/>
          </a:xfrm>
          <a:prstGeom prst="rect">
            <a:avLst/>
          </a:prstGeom>
          <a:solidFill>
            <a:schemeClr val="bg1"/>
          </a:solidFill>
        </p:spPr>
        <p:txBody>
          <a:bodyPr wrap="square" rtlCol="0">
            <a:spAutoFit/>
          </a:bodyPr>
          <a:lstStyle/>
          <a:p>
            <a:r>
              <a:rPr lang="es-MX" sz="1600" dirty="0" smtClean="0"/>
              <a:t>Pérmico 225 Ma</a:t>
            </a:r>
            <a:endParaRPr lang="es-MX" sz="1600" dirty="0"/>
          </a:p>
        </p:txBody>
      </p:sp>
      <p:sp>
        <p:nvSpPr>
          <p:cNvPr id="11" name="CuadroTexto 10"/>
          <p:cNvSpPr txBox="1"/>
          <p:nvPr/>
        </p:nvSpPr>
        <p:spPr>
          <a:xfrm>
            <a:off x="4752695" y="5906097"/>
            <a:ext cx="1609726" cy="338554"/>
          </a:xfrm>
          <a:prstGeom prst="rect">
            <a:avLst/>
          </a:prstGeom>
          <a:solidFill>
            <a:schemeClr val="bg1"/>
          </a:solidFill>
        </p:spPr>
        <p:txBody>
          <a:bodyPr wrap="square" rtlCol="0">
            <a:spAutoFit/>
          </a:bodyPr>
          <a:lstStyle/>
          <a:p>
            <a:r>
              <a:rPr lang="es-MX" sz="1600" dirty="0" smtClean="0"/>
              <a:t>Cretácico 65 Ma</a:t>
            </a:r>
            <a:endParaRPr lang="es-MX" sz="1600" dirty="0"/>
          </a:p>
        </p:txBody>
      </p:sp>
      <p:sp>
        <p:nvSpPr>
          <p:cNvPr id="12" name="CuadroTexto 11"/>
          <p:cNvSpPr txBox="1"/>
          <p:nvPr/>
        </p:nvSpPr>
        <p:spPr>
          <a:xfrm>
            <a:off x="6867245" y="5906097"/>
            <a:ext cx="1609726" cy="338554"/>
          </a:xfrm>
          <a:prstGeom prst="rect">
            <a:avLst/>
          </a:prstGeom>
          <a:solidFill>
            <a:schemeClr val="bg1"/>
          </a:solidFill>
        </p:spPr>
        <p:txBody>
          <a:bodyPr wrap="square" rtlCol="0">
            <a:spAutoFit/>
          </a:bodyPr>
          <a:lstStyle/>
          <a:p>
            <a:r>
              <a:rPr lang="es-MX" sz="1600" dirty="0" smtClean="0"/>
              <a:t>Época actual </a:t>
            </a:r>
            <a:endParaRPr lang="es-MX" sz="1600" dirty="0"/>
          </a:p>
        </p:txBody>
      </p:sp>
      <p:sp>
        <p:nvSpPr>
          <p:cNvPr id="13" name="CuadroTexto 12"/>
          <p:cNvSpPr txBox="1"/>
          <p:nvPr/>
        </p:nvSpPr>
        <p:spPr>
          <a:xfrm>
            <a:off x="7433843" y="4387054"/>
            <a:ext cx="1609726" cy="338554"/>
          </a:xfrm>
          <a:prstGeom prst="rect">
            <a:avLst/>
          </a:prstGeom>
          <a:solidFill>
            <a:schemeClr val="bg1"/>
          </a:solidFill>
        </p:spPr>
        <p:txBody>
          <a:bodyPr wrap="square" rtlCol="0">
            <a:spAutoFit/>
          </a:bodyPr>
          <a:lstStyle/>
          <a:p>
            <a:r>
              <a:rPr lang="es-MX" sz="1600" dirty="0" smtClean="0"/>
              <a:t>Jurásico 135 Ma</a:t>
            </a:r>
            <a:endParaRPr lang="es-MX" sz="1600" dirty="0"/>
          </a:p>
        </p:txBody>
      </p:sp>
      <p:sp>
        <p:nvSpPr>
          <p:cNvPr id="5" name="CuadroTexto 4"/>
          <p:cNvSpPr txBox="1"/>
          <p:nvPr/>
        </p:nvSpPr>
        <p:spPr>
          <a:xfrm>
            <a:off x="6050442" y="3407043"/>
            <a:ext cx="2114550" cy="338554"/>
          </a:xfrm>
          <a:prstGeom prst="rect">
            <a:avLst/>
          </a:prstGeom>
          <a:noFill/>
        </p:spPr>
        <p:txBody>
          <a:bodyPr wrap="square" rtlCol="0">
            <a:spAutoFit/>
          </a:bodyPr>
          <a:lstStyle/>
          <a:p>
            <a:r>
              <a:rPr lang="es-MX" sz="1600" dirty="0" err="1" smtClean="0"/>
              <a:t>Laurasia</a:t>
            </a:r>
            <a:r>
              <a:rPr lang="es-MX" sz="1600" dirty="0" smtClean="0"/>
              <a:t> </a:t>
            </a:r>
            <a:endParaRPr lang="es-MX" sz="1600" dirty="0"/>
          </a:p>
        </p:txBody>
      </p:sp>
      <p:sp>
        <p:nvSpPr>
          <p:cNvPr id="16" name="CuadroTexto 15"/>
          <p:cNvSpPr txBox="1"/>
          <p:nvPr/>
        </p:nvSpPr>
        <p:spPr>
          <a:xfrm rot="1791249">
            <a:off x="5914100" y="3973764"/>
            <a:ext cx="1023714" cy="307777"/>
          </a:xfrm>
          <a:prstGeom prst="rect">
            <a:avLst/>
          </a:prstGeom>
          <a:noFill/>
        </p:spPr>
        <p:txBody>
          <a:bodyPr wrap="square" rtlCol="0">
            <a:spAutoFit/>
          </a:bodyPr>
          <a:lstStyle/>
          <a:p>
            <a:r>
              <a:rPr lang="es-MX" sz="1400" dirty="0" err="1" smtClean="0"/>
              <a:t>Gondwana</a:t>
            </a:r>
            <a:r>
              <a:rPr lang="es-MX" sz="1400" dirty="0" smtClean="0"/>
              <a:t>  </a:t>
            </a:r>
            <a:endParaRPr lang="es-MX" sz="1400" dirty="0"/>
          </a:p>
        </p:txBody>
      </p:sp>
      <p:sp>
        <p:nvSpPr>
          <p:cNvPr id="17" name="CuadroTexto 16"/>
          <p:cNvSpPr txBox="1"/>
          <p:nvPr/>
        </p:nvSpPr>
        <p:spPr>
          <a:xfrm>
            <a:off x="8476971" y="6544659"/>
            <a:ext cx="792088" cy="369332"/>
          </a:xfrm>
          <a:prstGeom prst="rect">
            <a:avLst/>
          </a:prstGeom>
          <a:noFill/>
        </p:spPr>
        <p:txBody>
          <a:bodyPr wrap="square" rtlCol="0">
            <a:spAutoFit/>
          </a:bodyPr>
          <a:lstStyle/>
          <a:p>
            <a:r>
              <a:rPr lang="es-MX" dirty="0" smtClean="0"/>
              <a:t>7/27</a:t>
            </a:r>
            <a:endParaRPr lang="es-MX" dirty="0"/>
          </a:p>
        </p:txBody>
      </p:sp>
    </p:spTree>
    <p:extLst>
      <p:ext uri="{BB962C8B-B14F-4D97-AF65-F5344CB8AC3E}">
        <p14:creationId xmlns:p14="http://schemas.microsoft.com/office/powerpoint/2010/main" val="3148168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9960" y="468181"/>
            <a:ext cx="8927976" cy="1200329"/>
          </a:xfrm>
          <a:prstGeom prst="rect">
            <a:avLst/>
          </a:prstGeom>
        </p:spPr>
        <p:txBody>
          <a:bodyPr wrap="square">
            <a:spAutoFit/>
          </a:bodyPr>
          <a:lstStyle/>
          <a:p>
            <a:r>
              <a:rPr lang="es-MX" dirty="0">
                <a:solidFill>
                  <a:srgbClr val="222222"/>
                </a:solidFill>
                <a:latin typeface="arial" panose="020B0604020202020204" pitchFamily="34" charset="0"/>
              </a:rPr>
              <a:t>La </a:t>
            </a:r>
            <a:r>
              <a:rPr lang="es-MX" b="1" dirty="0">
                <a:solidFill>
                  <a:srgbClr val="222222"/>
                </a:solidFill>
                <a:latin typeface="arial" panose="020B0604020202020204" pitchFamily="34" charset="0"/>
              </a:rPr>
              <a:t>biodiversidad</a:t>
            </a:r>
            <a:r>
              <a:rPr lang="es-MX" dirty="0">
                <a:solidFill>
                  <a:srgbClr val="222222"/>
                </a:solidFill>
                <a:latin typeface="arial" panose="020B0604020202020204" pitchFamily="34" charset="0"/>
              </a:rPr>
              <a:t> comprende igualmente la variedad de ecosistemas y las diferencias genéticas dentro de cada especie (diversidad genética) que permiten la combinación de múltiples formas de vida, y cuyas mutuas interacciones con el resto del entorno fundamentan el sustento de la vida sobre el mundo.</a:t>
            </a:r>
            <a:endParaRPr lang="es-MX" dirty="0"/>
          </a:p>
        </p:txBody>
      </p:sp>
      <p:sp>
        <p:nvSpPr>
          <p:cNvPr id="5" name="CuadroTexto 4"/>
          <p:cNvSpPr txBox="1"/>
          <p:nvPr/>
        </p:nvSpPr>
        <p:spPr>
          <a:xfrm>
            <a:off x="0" y="1750194"/>
            <a:ext cx="9104040" cy="1477328"/>
          </a:xfrm>
          <a:prstGeom prst="rect">
            <a:avLst/>
          </a:prstGeom>
          <a:solidFill>
            <a:schemeClr val="accent4">
              <a:lumMod val="20000"/>
              <a:lumOff val="80000"/>
            </a:schemeClr>
          </a:solidFill>
        </p:spPr>
        <p:txBody>
          <a:bodyPr wrap="square" rtlCol="0">
            <a:spAutoFit/>
          </a:bodyPr>
          <a:lstStyle/>
          <a:p>
            <a:pPr algn="ctr"/>
            <a:r>
              <a:rPr lang="es-MX" dirty="0" smtClean="0">
                <a:latin typeface="Arial" panose="020B0604020202020204" pitchFamily="34" charset="0"/>
                <a:cs typeface="Arial" panose="020B0604020202020204" pitchFamily="34" charset="0"/>
              </a:rPr>
              <a:t>La diversidad biológica global ha sido casi constante, por lo menos durante los últimos diez años, aunque la historia de la vida cambia constantemente. Hay entre 0.1 y 1 extinción por millón de especies. Las medidas provienen del registro paleontológico, entre 0.5 y 13 Ma. Hay otras teorías, sin embargo, que marcan que la destrucción ha sido constante en los últimos 200 años, desde el inicio de la Revolución Industrial.</a:t>
            </a:r>
          </a:p>
        </p:txBody>
      </p:sp>
      <p:pic>
        <p:nvPicPr>
          <p:cNvPr id="6" name="Imagen 5"/>
          <p:cNvPicPr>
            <a:picLocks noChangeAspect="1"/>
          </p:cNvPicPr>
          <p:nvPr/>
        </p:nvPicPr>
        <p:blipFill>
          <a:blip r:embed="rId2"/>
          <a:stretch>
            <a:fillRect/>
          </a:stretch>
        </p:blipFill>
        <p:spPr>
          <a:xfrm>
            <a:off x="251520" y="3309206"/>
            <a:ext cx="3312368" cy="3216138"/>
          </a:xfrm>
          <a:prstGeom prst="rect">
            <a:avLst/>
          </a:prstGeom>
        </p:spPr>
      </p:pic>
      <p:pic>
        <p:nvPicPr>
          <p:cNvPr id="7" name="Imagen 6"/>
          <p:cNvPicPr>
            <a:picLocks noChangeAspect="1"/>
          </p:cNvPicPr>
          <p:nvPr/>
        </p:nvPicPr>
        <p:blipFill rotWithShape="1">
          <a:blip r:embed="rId3"/>
          <a:srcRect l="8209" t="14276" r="14628" b="3929"/>
          <a:stretch/>
        </p:blipFill>
        <p:spPr>
          <a:xfrm>
            <a:off x="4683720" y="3309206"/>
            <a:ext cx="3920727" cy="3216138"/>
          </a:xfrm>
          <a:prstGeom prst="rect">
            <a:avLst/>
          </a:prstGeom>
        </p:spPr>
      </p:pic>
      <p:sp>
        <p:nvSpPr>
          <p:cNvPr id="10" name="CuadroTexto 9"/>
          <p:cNvSpPr txBox="1"/>
          <p:nvPr/>
        </p:nvSpPr>
        <p:spPr>
          <a:xfrm>
            <a:off x="8364056" y="6501913"/>
            <a:ext cx="792088" cy="369332"/>
          </a:xfrm>
          <a:prstGeom prst="rect">
            <a:avLst/>
          </a:prstGeom>
          <a:noFill/>
        </p:spPr>
        <p:txBody>
          <a:bodyPr wrap="square" rtlCol="0">
            <a:spAutoFit/>
          </a:bodyPr>
          <a:lstStyle/>
          <a:p>
            <a:r>
              <a:rPr lang="es-MX" dirty="0" smtClean="0"/>
              <a:t>8/27</a:t>
            </a:r>
            <a:endParaRPr lang="es-MX" dirty="0"/>
          </a:p>
        </p:txBody>
      </p:sp>
    </p:spTree>
    <p:extLst>
      <p:ext uri="{BB962C8B-B14F-4D97-AF65-F5344CB8AC3E}">
        <p14:creationId xmlns:p14="http://schemas.microsoft.com/office/powerpoint/2010/main" val="36856091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sites.google.com/site/tema8bio/assignments/homeworkforweekofoctober11th/relojtiempogeol%C3%B3gico.jpg?attredirect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7209" y="2132856"/>
            <a:ext cx="4573007" cy="429995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245988" y="740748"/>
            <a:ext cx="3590925" cy="1477328"/>
          </a:xfrm>
          <a:prstGeom prst="rect">
            <a:avLst/>
          </a:prstGeom>
          <a:solidFill>
            <a:schemeClr val="accent6">
              <a:lumMod val="20000"/>
              <a:lumOff val="80000"/>
            </a:schemeClr>
          </a:solidFill>
        </p:spPr>
        <p:txBody>
          <a:bodyPr wrap="square" rtlCol="0">
            <a:spAutoFit/>
          </a:bodyPr>
          <a:lstStyle/>
          <a:p>
            <a:r>
              <a:rPr lang="es-MX" dirty="0" smtClean="0">
                <a:latin typeface="Arial" panose="020B0604020202020204" pitchFamily="34" charset="0"/>
                <a:cs typeface="Arial" panose="020B0604020202020204" pitchFamily="34" charset="0"/>
              </a:rPr>
              <a:t>Es necesario y conveniente tomar en cuenta que los fenómenos geológicos y los humanos se miden en diferentes escalas de tiempo. </a:t>
            </a:r>
            <a:endParaRPr lang="es-MX" dirty="0">
              <a:latin typeface="Arial" panose="020B0604020202020204" pitchFamily="34" charset="0"/>
              <a:cs typeface="Arial" panose="020B0604020202020204" pitchFamily="34" charset="0"/>
            </a:endParaRPr>
          </a:p>
        </p:txBody>
      </p:sp>
      <p:sp>
        <p:nvSpPr>
          <p:cNvPr id="6" name="CuadroTexto 5"/>
          <p:cNvSpPr txBox="1"/>
          <p:nvPr/>
        </p:nvSpPr>
        <p:spPr>
          <a:xfrm>
            <a:off x="0" y="2348880"/>
            <a:ext cx="4644008" cy="1200329"/>
          </a:xfrm>
          <a:prstGeom prst="rect">
            <a:avLst/>
          </a:prstGeom>
          <a:solidFill>
            <a:schemeClr val="accent6">
              <a:lumMod val="20000"/>
              <a:lumOff val="80000"/>
            </a:schemeClr>
          </a:solidFill>
        </p:spPr>
        <p:txBody>
          <a:bodyPr wrap="square" rtlCol="0">
            <a:spAutoFit/>
          </a:bodyPr>
          <a:lstStyle/>
          <a:p>
            <a:r>
              <a:rPr lang="es-MX" dirty="0" smtClean="0">
                <a:latin typeface="Arial" panose="020B0604020202020204" pitchFamily="34" charset="0"/>
                <a:cs typeface="Arial" panose="020B0604020202020204" pitchFamily="34" charset="0"/>
              </a:rPr>
              <a:t>Si se quiere equiparar la dimensión de unos y otros, el “reloj” de la derecha muestra cómo el “tiempo humano” es apenas un </a:t>
            </a:r>
            <a:r>
              <a:rPr lang="es-MX" i="1" dirty="0" smtClean="0">
                <a:latin typeface="Arial" panose="020B0604020202020204" pitchFamily="34" charset="0"/>
                <a:cs typeface="Arial" panose="020B0604020202020204" pitchFamily="34" charset="0"/>
              </a:rPr>
              <a:t>suspiro</a:t>
            </a:r>
            <a:r>
              <a:rPr lang="es-MX" dirty="0" smtClean="0">
                <a:latin typeface="Arial" panose="020B0604020202020204" pitchFamily="34" charset="0"/>
                <a:cs typeface="Arial" panose="020B0604020202020204" pitchFamily="34" charset="0"/>
              </a:rPr>
              <a:t> en relación al tiempo geológico </a:t>
            </a:r>
            <a:endParaRPr lang="es-MX" dirty="0">
              <a:latin typeface="Arial" panose="020B0604020202020204" pitchFamily="34" charset="0"/>
              <a:cs typeface="Arial" panose="020B0604020202020204" pitchFamily="34" charset="0"/>
            </a:endParaRPr>
          </a:p>
        </p:txBody>
      </p:sp>
      <p:sp>
        <p:nvSpPr>
          <p:cNvPr id="7" name="CuadroTexto 6"/>
          <p:cNvSpPr txBox="1"/>
          <p:nvPr/>
        </p:nvSpPr>
        <p:spPr>
          <a:xfrm>
            <a:off x="4234176" y="813228"/>
            <a:ext cx="4744124" cy="923330"/>
          </a:xfrm>
          <a:prstGeom prst="rect">
            <a:avLst/>
          </a:prstGeom>
          <a:solidFill>
            <a:schemeClr val="accent3">
              <a:lumMod val="20000"/>
              <a:lumOff val="80000"/>
            </a:schemeClr>
          </a:solidFill>
        </p:spPr>
        <p:txBody>
          <a:bodyPr wrap="square" rtlCol="0">
            <a:spAutoFit/>
          </a:bodyPr>
          <a:lstStyle/>
          <a:p>
            <a:r>
              <a:rPr lang="es-MX" b="1" dirty="0" smtClean="0">
                <a:latin typeface="Arial" panose="020B0604020202020204" pitchFamily="34" charset="0"/>
                <a:cs typeface="Arial" panose="020B0604020202020204" pitchFamily="34" charset="0"/>
              </a:rPr>
              <a:t>Una hora en el tiempo geológico</a:t>
            </a:r>
            <a:r>
              <a:rPr lang="es-MX" dirty="0" smtClean="0">
                <a:latin typeface="Arial" panose="020B0604020202020204" pitchFamily="34" charset="0"/>
                <a:cs typeface="Arial" panose="020B0604020202020204" pitchFamily="34" charset="0"/>
              </a:rPr>
              <a:t>.</a:t>
            </a:r>
          </a:p>
          <a:p>
            <a:r>
              <a:rPr lang="es-MX" dirty="0" smtClean="0">
                <a:latin typeface="Arial" panose="020B0604020202020204" pitchFamily="34" charset="0"/>
                <a:cs typeface="Arial" panose="020B0604020202020204" pitchFamily="34" charset="0"/>
              </a:rPr>
              <a:t>El hombre, y la mujer aparecieron unos diez segundos antes de marcar la hora completa </a:t>
            </a:r>
            <a:endParaRPr lang="es-MX"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030949" y="3680013"/>
            <a:ext cx="2021002" cy="2673234"/>
          </a:xfrm>
          <a:prstGeom prst="rect">
            <a:avLst/>
          </a:prstGeom>
        </p:spPr>
      </p:pic>
      <p:sp>
        <p:nvSpPr>
          <p:cNvPr id="10" name="CuadroTexto 9"/>
          <p:cNvSpPr txBox="1"/>
          <p:nvPr/>
        </p:nvSpPr>
        <p:spPr>
          <a:xfrm>
            <a:off x="8460432" y="6507726"/>
            <a:ext cx="792088" cy="369332"/>
          </a:xfrm>
          <a:prstGeom prst="rect">
            <a:avLst/>
          </a:prstGeom>
          <a:noFill/>
        </p:spPr>
        <p:txBody>
          <a:bodyPr wrap="square" rtlCol="0">
            <a:spAutoFit/>
          </a:bodyPr>
          <a:lstStyle/>
          <a:p>
            <a:r>
              <a:rPr lang="es-MX" dirty="0"/>
              <a:t>9</a:t>
            </a:r>
            <a:r>
              <a:rPr lang="es-MX" dirty="0" smtClean="0"/>
              <a:t>/27</a:t>
            </a:r>
            <a:endParaRPr lang="es-MX" dirty="0"/>
          </a:p>
        </p:txBody>
      </p:sp>
    </p:spTree>
    <p:extLst>
      <p:ext uri="{BB962C8B-B14F-4D97-AF65-F5344CB8AC3E}">
        <p14:creationId xmlns:p14="http://schemas.microsoft.com/office/powerpoint/2010/main" val="3880126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ct:contentTypeSchema xmlns:ct="http://schemas.microsoft.com/office/2006/metadata/contentType" xmlns:ma="http://schemas.microsoft.com/office/2006/metadata/properties/metaAttributes" ct:_="" ma:_="" ma:contentTypeName="Documento" ma:contentTypeID="0x0101005D9D585549D5A74AB9C7C4625D27AB24" ma:contentTypeVersion="2" ma:contentTypeDescription="Crear nuevo documento." ma:contentTypeScope="" ma:versionID="542e11f177e508ae35af2a9c975ac715">
  <xsd:schema xmlns:xsd="http://www.w3.org/2001/XMLSchema" xmlns:xs="http://www.w3.org/2001/XMLSchema" xmlns:p="http://schemas.microsoft.com/office/2006/metadata/properties" xmlns:ns2="596869a7-eb7e-40f0-9e8c-964dac23f706" targetNamespace="http://schemas.microsoft.com/office/2006/metadata/properties" ma:root="true" ma:fieldsID="7e3423ca72e1e201701175621ae40da6" ns2:_="">
    <xsd:import namespace="596869a7-eb7e-40f0-9e8c-964dac23f70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6869a7-eb7e-40f0-9e8c-964dac23f706"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596869a7-eb7e-40f0-9e8c-964dac23f706">25XCQX5SHMCR-151644272-8</_dlc_DocId>
    <_dlc_DocIdUrl xmlns="596869a7-eb7e-40f0-9e8c-964dac23f706">
      <Url>https://www2.sgc.gov.co/Publicaciones/_layouts/15/DocIdRedir.aspx?ID=25XCQX5SHMCR-151644272-8</Url>
      <Description>25XCQX5SHMCR-151644272-8</Description>
    </_dlc_DocIdUrl>
  </documentManagement>
</p:properties>
</file>

<file path=customXml/itemProps1.xml><?xml version="1.0" encoding="utf-8"?>
<ds:datastoreItem xmlns:ds="http://schemas.openxmlformats.org/officeDocument/2006/customXml" ds:itemID="{F99A4B3E-E0FC-4457-8C52-4B5DA727DF8C}"/>
</file>

<file path=customXml/itemProps2.xml><?xml version="1.0" encoding="utf-8"?>
<ds:datastoreItem xmlns:ds="http://schemas.openxmlformats.org/officeDocument/2006/customXml" ds:itemID="{A42AF701-B2E3-4CA6-8EA3-09EC4082E80D}"/>
</file>

<file path=customXml/itemProps3.xml><?xml version="1.0" encoding="utf-8"?>
<ds:datastoreItem xmlns:ds="http://schemas.openxmlformats.org/officeDocument/2006/customXml" ds:itemID="{1D1966FB-8092-4998-80EA-BABD5A16D2FC}"/>
</file>

<file path=customXml/itemProps4.xml><?xml version="1.0" encoding="utf-8"?>
<ds:datastoreItem xmlns:ds="http://schemas.openxmlformats.org/officeDocument/2006/customXml" ds:itemID="{466C9758-1497-4121-A605-7DA7C94FF800}"/>
</file>

<file path=docProps/app.xml><?xml version="1.0" encoding="utf-8"?>
<Properties xmlns="http://schemas.openxmlformats.org/officeDocument/2006/extended-properties" xmlns:vt="http://schemas.openxmlformats.org/officeDocument/2006/docPropsVTypes">
  <TotalTime>3167</TotalTime>
  <Words>2165</Words>
  <Application>Microsoft Office PowerPoint</Application>
  <PresentationFormat>Presentación en pantalla (4:3)</PresentationFormat>
  <Paragraphs>247</Paragraphs>
  <Slides>28</Slides>
  <Notes>1</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28</vt:i4>
      </vt:variant>
    </vt:vector>
  </HeadingPairs>
  <TitlesOfParts>
    <vt:vector size="40" baseType="lpstr">
      <vt:lpstr>굴림</vt:lpstr>
      <vt:lpstr>ＭＳ Ｐゴシック</vt:lpstr>
      <vt:lpstr>Raleway</vt:lpstr>
      <vt:lpstr>Arial</vt:lpstr>
      <vt:lpstr>Arial</vt:lpstr>
      <vt:lpstr>Arial Black</vt:lpstr>
      <vt:lpstr>Calibri</vt:lpstr>
      <vt:lpstr>Soberana Sans</vt:lpstr>
      <vt:lpstr>Soberana Titular</vt:lpstr>
      <vt:lpstr>Verdana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Servicio Geologico Mexicano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BLAS VERA RIVERA</dc:creator>
  <cp:lastModifiedBy>ENRIQUE GUSTAVO ESPINOSA ARAMBURU</cp:lastModifiedBy>
  <cp:revision>178</cp:revision>
  <cp:lastPrinted>2014-06-11T21:43:44Z</cp:lastPrinted>
  <dcterms:created xsi:type="dcterms:W3CDTF">2014-04-30T18:11:08Z</dcterms:created>
  <dcterms:modified xsi:type="dcterms:W3CDTF">2017-11-21T21:12:00Z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0x0101005D9D585549D5A74AB9C7C4625D27AB24</vt:lpwstr>
  </property>
  <property fmtid="{D5CDD505-2E9C-101B-9397-08002B2CF9AE}" pid="3" name="_dlc_DocIdItemGuid">
    <vt:lpwstr>57f3d554-5904-409a-bd21-2ae6895f7625</vt:lpwstr>
  </property>
</Properties>
</file>